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17" r:id="rId2"/>
    <p:sldId id="300" r:id="rId3"/>
    <p:sldId id="301"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8" r:id="rId20"/>
    <p:sldId id="319" r:id="rId21"/>
    <p:sldId id="320" r:id="rId22"/>
    <p:sldId id="321"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3" r:id="rId43"/>
    <p:sldId id="344" r:id="rId44"/>
    <p:sldId id="342" r:id="rId45"/>
    <p:sldId id="345" r:id="rId46"/>
    <p:sldId id="346" r:id="rId47"/>
    <p:sldId id="347" r:id="rId48"/>
    <p:sldId id="348" r:id="rId49"/>
    <p:sldId id="349" r:id="rId50"/>
    <p:sldId id="350" r:id="rId51"/>
    <p:sldId id="351" r:id="rId52"/>
    <p:sldId id="352" r:id="rId53"/>
    <p:sldId id="354" r:id="rId54"/>
    <p:sldId id="353" r:id="rId55"/>
    <p:sldId id="355" r:id="rId56"/>
    <p:sldId id="356" r:id="rId57"/>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15"/>
    <p:restoredTop sz="96327"/>
  </p:normalViewPr>
  <p:slideViewPr>
    <p:cSldViewPr snapToGrid="0" snapToObjects="1">
      <p:cViewPr varScale="1">
        <p:scale>
          <a:sx n="99" d="100"/>
          <a:sy n="99" d="100"/>
        </p:scale>
        <p:origin x="184"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31B8-BC70-A141-BA93-01930C46C5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BACE768A-0278-AD4A-AABE-B60A5FE2ED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7EA3A2B3-D3CE-F24C-B6DA-913FE84F070F}"/>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5" name="Footer Placeholder 4">
            <a:extLst>
              <a:ext uri="{FF2B5EF4-FFF2-40B4-BE49-F238E27FC236}">
                <a16:creationId xmlns:a16="http://schemas.microsoft.com/office/drawing/2014/main" id="{2BD1DD50-4857-114D-9893-59710572B891}"/>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E2D39247-E4AC-914A-B3AB-32D5385AF1B4}"/>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3463215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8DEA-76A2-3C4F-9898-08225E3F0734}"/>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EF4C0050-DF59-4349-A037-EC5107D735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03D1D0DE-9972-7B4B-9CE9-C0DEB8D93072}"/>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5" name="Footer Placeholder 4">
            <a:extLst>
              <a:ext uri="{FF2B5EF4-FFF2-40B4-BE49-F238E27FC236}">
                <a16:creationId xmlns:a16="http://schemas.microsoft.com/office/drawing/2014/main" id="{D8CC064C-1C5A-ED43-AAD8-49A8216D4117}"/>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5402F658-8540-1340-9A38-F676B2EBE16F}"/>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2797657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C4D2B8-7C27-5A4C-8768-2D08D26224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888A2F31-8FD0-E447-AA55-388695BEBC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78515D8C-D7B3-8E43-AA8C-E0CC37EAFC2D}"/>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5" name="Footer Placeholder 4">
            <a:extLst>
              <a:ext uri="{FF2B5EF4-FFF2-40B4-BE49-F238E27FC236}">
                <a16:creationId xmlns:a16="http://schemas.microsoft.com/office/drawing/2014/main" id="{8AC1D6F9-B7BE-3748-96E6-4FFAEC46F7B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DC51573-F762-D040-AFF4-B7A9EF77DE6C}"/>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196771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6C47-5E16-004A-8B77-F35B091EE18D}"/>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6F322349-0A6C-4047-A538-51E57870D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7B4E52FC-4A3A-B34D-A066-AC9B9EE8D6B3}"/>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5" name="Footer Placeholder 4">
            <a:extLst>
              <a:ext uri="{FF2B5EF4-FFF2-40B4-BE49-F238E27FC236}">
                <a16:creationId xmlns:a16="http://schemas.microsoft.com/office/drawing/2014/main" id="{CDA76B98-6DE5-2B40-ADCB-1C4E0C163CF8}"/>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F827A6F-606C-824B-81E0-05A51E75CDCD}"/>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2114931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640C-88C9-DB4A-B504-8758BE6EBD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E0F1DEB9-67F3-1D44-A3B4-23930FEF7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142CCB-8933-FC40-ADF6-185B5F5BFECD}"/>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5" name="Footer Placeholder 4">
            <a:extLst>
              <a:ext uri="{FF2B5EF4-FFF2-40B4-BE49-F238E27FC236}">
                <a16:creationId xmlns:a16="http://schemas.microsoft.com/office/drawing/2014/main" id="{5820D32B-BB95-8A47-AE30-78C3CB825D47}"/>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0E586FE9-A7E6-8842-8844-E36D2123175D}"/>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2936702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3FE2-7007-B24F-8C7A-F94FFF2F4C88}"/>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90414453-6106-9148-8C66-66DC2865B4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51C2D28D-8B27-724F-87C4-73555F3954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9F8A5925-71E5-1B43-B3B1-50134EA99297}"/>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6" name="Footer Placeholder 5">
            <a:extLst>
              <a:ext uri="{FF2B5EF4-FFF2-40B4-BE49-F238E27FC236}">
                <a16:creationId xmlns:a16="http://schemas.microsoft.com/office/drawing/2014/main" id="{6A2271AE-8B76-4044-A74C-BEF267EEB23B}"/>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3E9F37A0-1678-E24D-AEA4-1EA84D34D3E9}"/>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175820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E061-54D8-0845-AA59-0A86BE190B05}"/>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F375AEB8-7E5F-7144-B9D0-DC7D2FE65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2C3B95-7E8E-0044-88A7-390C164E21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056CC01A-6B1C-9449-86C9-5A4A105B2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591F28-5010-3F4B-8792-4DA67AA782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986C4E09-23C1-314C-BBE1-FF6C2C06E005}"/>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8" name="Footer Placeholder 7">
            <a:extLst>
              <a:ext uri="{FF2B5EF4-FFF2-40B4-BE49-F238E27FC236}">
                <a16:creationId xmlns:a16="http://schemas.microsoft.com/office/drawing/2014/main" id="{83977DCD-846E-4A46-8BE3-A4819489A174}"/>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1B947717-18FA-E041-B65A-DE3B8F37D2B8}"/>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4153638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AAAF-5592-CF47-8CD5-D14A7C865A7E}"/>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8AF290EC-BC77-8747-9F4C-EB37AEC84BDB}"/>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4" name="Footer Placeholder 3">
            <a:extLst>
              <a:ext uri="{FF2B5EF4-FFF2-40B4-BE49-F238E27FC236}">
                <a16:creationId xmlns:a16="http://schemas.microsoft.com/office/drawing/2014/main" id="{3848E086-0BD6-BD48-A784-03696EF18D49}"/>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447125A6-7FFD-804F-A3A0-301642819309}"/>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300258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5E8052-1E2D-D246-B401-984895900FDA}"/>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3" name="Footer Placeholder 2">
            <a:extLst>
              <a:ext uri="{FF2B5EF4-FFF2-40B4-BE49-F238E27FC236}">
                <a16:creationId xmlns:a16="http://schemas.microsoft.com/office/drawing/2014/main" id="{E002C16D-E6CD-CA40-BC6F-E0C19735942F}"/>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189BF5DD-B96F-7F4D-A6AB-9048510BE27D}"/>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402930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54DA-DD61-C94E-A4F2-EB0041C8B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768FF03B-DB1C-3D48-8A02-E579C410FB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4C5C5A53-7F2D-1349-B8DF-14377B9749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0458B-7C73-2A4F-BD15-B24D29E33BFC}"/>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6" name="Footer Placeholder 5">
            <a:extLst>
              <a:ext uri="{FF2B5EF4-FFF2-40B4-BE49-F238E27FC236}">
                <a16:creationId xmlns:a16="http://schemas.microsoft.com/office/drawing/2014/main" id="{84313C36-74E9-7547-923C-773C2986332B}"/>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DF36CBF6-896D-5548-B55A-0EA2473BF003}"/>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642108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F81E-F87C-D341-9475-1879DE6F6C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72E03881-F0C5-8643-9372-A7DA8EFBBB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429D774C-256D-A042-8585-DE1508600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8D2DA1-B30C-5A4F-9C38-171FF4E00EDD}"/>
              </a:ext>
            </a:extLst>
          </p:cNvPr>
          <p:cNvSpPr>
            <a:spLocks noGrp="1"/>
          </p:cNvSpPr>
          <p:nvPr>
            <p:ph type="dt" sz="half" idx="10"/>
          </p:nvPr>
        </p:nvSpPr>
        <p:spPr/>
        <p:txBody>
          <a:bodyPr/>
          <a:lstStyle/>
          <a:p>
            <a:fld id="{09C26F91-014E-FB40-AC31-2058CE0A17BB}" type="datetimeFigureOut">
              <a:rPr lang="en-TR" smtClean="0"/>
              <a:t>20.03.2022</a:t>
            </a:fld>
            <a:endParaRPr lang="en-TR"/>
          </a:p>
        </p:txBody>
      </p:sp>
      <p:sp>
        <p:nvSpPr>
          <p:cNvPr id="6" name="Footer Placeholder 5">
            <a:extLst>
              <a:ext uri="{FF2B5EF4-FFF2-40B4-BE49-F238E27FC236}">
                <a16:creationId xmlns:a16="http://schemas.microsoft.com/office/drawing/2014/main" id="{546BB9ED-6079-0E4A-A714-A5ABFE8D4B99}"/>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131399B1-C914-D849-A8C2-2755DD44D875}"/>
              </a:ext>
            </a:extLst>
          </p:cNvPr>
          <p:cNvSpPr>
            <a:spLocks noGrp="1"/>
          </p:cNvSpPr>
          <p:nvPr>
            <p:ph type="sldNum" sz="quarter" idx="12"/>
          </p:nvPr>
        </p:nvSpPr>
        <p:spPr/>
        <p:txBody>
          <a:bodyPr/>
          <a:lstStyle/>
          <a:p>
            <a:fld id="{4F2B9393-9A50-C749-AAB0-D70663FD9A99}" type="slidenum">
              <a:rPr lang="en-TR" smtClean="0"/>
              <a:t>‹#›</a:t>
            </a:fld>
            <a:endParaRPr lang="en-TR"/>
          </a:p>
        </p:txBody>
      </p:sp>
    </p:spTree>
    <p:extLst>
      <p:ext uri="{BB962C8B-B14F-4D97-AF65-F5344CB8AC3E}">
        <p14:creationId xmlns:p14="http://schemas.microsoft.com/office/powerpoint/2010/main" val="1387848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B1EA3E-B961-0C4D-ACDE-5917B4545F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TR" dirty="0"/>
          </a:p>
        </p:txBody>
      </p:sp>
      <p:sp>
        <p:nvSpPr>
          <p:cNvPr id="3" name="Text Placeholder 2">
            <a:extLst>
              <a:ext uri="{FF2B5EF4-FFF2-40B4-BE49-F238E27FC236}">
                <a16:creationId xmlns:a16="http://schemas.microsoft.com/office/drawing/2014/main" id="{84882098-24D9-0F45-8675-9C4D3F0A0C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R" dirty="0"/>
          </a:p>
        </p:txBody>
      </p:sp>
      <p:sp>
        <p:nvSpPr>
          <p:cNvPr id="4" name="Date Placeholder 3">
            <a:extLst>
              <a:ext uri="{FF2B5EF4-FFF2-40B4-BE49-F238E27FC236}">
                <a16:creationId xmlns:a16="http://schemas.microsoft.com/office/drawing/2014/main" id="{D6842CD7-23D7-F145-A4A6-9DBFB8C9BF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alatino Linotype" panose="02040502050505030304" pitchFamily="18" charset="0"/>
              </a:defRPr>
            </a:lvl1pPr>
          </a:lstStyle>
          <a:p>
            <a:fld id="{09C26F91-014E-FB40-AC31-2058CE0A17BB}" type="datetimeFigureOut">
              <a:rPr lang="en-TR" smtClean="0"/>
              <a:pPr/>
              <a:t>20.03.2022</a:t>
            </a:fld>
            <a:endParaRPr lang="en-TR" dirty="0"/>
          </a:p>
        </p:txBody>
      </p:sp>
      <p:sp>
        <p:nvSpPr>
          <p:cNvPr id="5" name="Footer Placeholder 4">
            <a:extLst>
              <a:ext uri="{FF2B5EF4-FFF2-40B4-BE49-F238E27FC236}">
                <a16:creationId xmlns:a16="http://schemas.microsoft.com/office/drawing/2014/main" id="{E9802FB7-8FE4-6E4F-A0B1-145356EEF1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alatino Linotype" panose="02040502050505030304" pitchFamily="18" charset="0"/>
              </a:defRPr>
            </a:lvl1pPr>
          </a:lstStyle>
          <a:p>
            <a:endParaRPr lang="en-TR" dirty="0"/>
          </a:p>
        </p:txBody>
      </p:sp>
      <p:sp>
        <p:nvSpPr>
          <p:cNvPr id="6" name="Slide Number Placeholder 5">
            <a:extLst>
              <a:ext uri="{FF2B5EF4-FFF2-40B4-BE49-F238E27FC236}">
                <a16:creationId xmlns:a16="http://schemas.microsoft.com/office/drawing/2014/main" id="{68758B26-8C24-1A47-BCCD-24CDC9EA3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alatino Linotype" panose="02040502050505030304" pitchFamily="18" charset="0"/>
              </a:defRPr>
            </a:lvl1pPr>
          </a:lstStyle>
          <a:p>
            <a:fld id="{4F2B9393-9A50-C749-AAB0-D70663FD9A99}" type="slidenum">
              <a:rPr lang="en-TR" smtClean="0"/>
              <a:pPr/>
              <a:t>‹#›</a:t>
            </a:fld>
            <a:endParaRPr lang="en-TR" dirty="0"/>
          </a:p>
        </p:txBody>
      </p:sp>
    </p:spTree>
    <p:extLst>
      <p:ext uri="{BB962C8B-B14F-4D97-AF65-F5344CB8AC3E}">
        <p14:creationId xmlns:p14="http://schemas.microsoft.com/office/powerpoint/2010/main" val="1956353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Palatino Linotype" panose="020405020505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600AA-4A00-5A46-AA62-BF9CB297E0C3}"/>
              </a:ext>
            </a:extLst>
          </p:cNvPr>
          <p:cNvSpPr>
            <a:spLocks noGrp="1"/>
          </p:cNvSpPr>
          <p:nvPr>
            <p:ph type="ctrTitle"/>
          </p:nvPr>
        </p:nvSpPr>
        <p:spPr/>
        <p:txBody>
          <a:bodyPr/>
          <a:lstStyle/>
          <a:p>
            <a:r>
              <a:rPr lang="en-TR" dirty="0">
                <a:solidFill>
                  <a:srgbClr val="00B0F0"/>
                </a:solidFill>
              </a:rPr>
              <a:t>Ayrık Yapılar</a:t>
            </a:r>
          </a:p>
        </p:txBody>
      </p:sp>
      <p:sp>
        <p:nvSpPr>
          <p:cNvPr id="3" name="Subtitle 2">
            <a:extLst>
              <a:ext uri="{FF2B5EF4-FFF2-40B4-BE49-F238E27FC236}">
                <a16:creationId xmlns:a16="http://schemas.microsoft.com/office/drawing/2014/main" id="{97F9BCCF-A2E8-DB44-8AED-CD9FF6778BA1}"/>
              </a:ext>
            </a:extLst>
          </p:cNvPr>
          <p:cNvSpPr>
            <a:spLocks noGrp="1"/>
          </p:cNvSpPr>
          <p:nvPr>
            <p:ph type="subTitle" idx="1"/>
          </p:nvPr>
        </p:nvSpPr>
        <p:spPr/>
        <p:txBody>
          <a:bodyPr/>
          <a:lstStyle/>
          <a:p>
            <a:r>
              <a:rPr lang="en-TR" dirty="0"/>
              <a:t>Hafta-4</a:t>
            </a:r>
          </a:p>
          <a:p>
            <a:r>
              <a:rPr lang="en-US" dirty="0"/>
              <a:t>K</a:t>
            </a:r>
            <a:r>
              <a:rPr lang="en-TR" dirty="0"/>
              <a:t>enan İNCE</a:t>
            </a:r>
          </a:p>
        </p:txBody>
      </p:sp>
    </p:spTree>
    <p:extLst>
      <p:ext uri="{BB962C8B-B14F-4D97-AF65-F5344CB8AC3E}">
        <p14:creationId xmlns:p14="http://schemas.microsoft.com/office/powerpoint/2010/main" val="366989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Bire Bir ve Örten Fonksiyonlar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400" b="0" dirty="0"/>
                  <a:t>Tamsayılardan tamsayılara tanımlı </a:t>
                </a:r>
                <a14:m>
                  <m:oMath xmlns:m="http://schemas.openxmlformats.org/officeDocument/2006/math">
                    <m:r>
                      <a:rPr lang="tr-TR" sz="1400" smtClean="0">
                        <a:latin typeface="Cambria Math" panose="02040503050406030204" pitchFamily="18" charset="0"/>
                      </a:rPr>
                      <m:t>𝑓</m:t>
                    </m:r>
                    <m:d>
                      <m:dPr>
                        <m:ctrlPr>
                          <a:rPr lang="tr-TR" sz="1400" smtClean="0">
                            <a:latin typeface="Cambria Math" panose="02040503050406030204" pitchFamily="18" charset="0"/>
                          </a:rPr>
                        </m:ctrlPr>
                      </m:dPr>
                      <m:e>
                        <m:r>
                          <a:rPr lang="tr-TR" sz="1400" smtClean="0">
                            <a:latin typeface="Cambria Math" panose="02040503050406030204" pitchFamily="18" charset="0"/>
                          </a:rPr>
                          <m:t>𝑥</m:t>
                        </m:r>
                      </m:e>
                    </m:d>
                    <m:r>
                      <a:rPr lang="tr-TR" sz="1400" smtClean="0">
                        <a:latin typeface="Cambria Math" panose="02040503050406030204" pitchFamily="18" charset="0"/>
                      </a:rPr>
                      <m:t>=</m:t>
                    </m:r>
                    <m:sSup>
                      <m:sSupPr>
                        <m:ctrlPr>
                          <a:rPr lang="tr-TR" sz="1400" smtClean="0">
                            <a:latin typeface="Cambria Math" panose="02040503050406030204" pitchFamily="18" charset="0"/>
                          </a:rPr>
                        </m:ctrlPr>
                      </m:sSupPr>
                      <m:e>
                        <m:r>
                          <a:rPr lang="tr-TR" sz="1400" smtClean="0">
                            <a:latin typeface="Cambria Math" panose="02040503050406030204" pitchFamily="18" charset="0"/>
                          </a:rPr>
                          <m:t>𝑥</m:t>
                        </m:r>
                      </m:e>
                      <m:sup>
                        <m:r>
                          <a:rPr lang="tr-TR" sz="1400" smtClean="0">
                            <a:latin typeface="Cambria Math" panose="02040503050406030204" pitchFamily="18" charset="0"/>
                          </a:rPr>
                          <m:t>2</m:t>
                        </m:r>
                      </m:sup>
                    </m:sSup>
                  </m:oMath>
                </a14:m>
                <a:r>
                  <a:rPr lang="tr-TR" sz="1400" dirty="0"/>
                  <a:t> fonksiyonu örten midir?</a:t>
                </a:r>
              </a:p>
              <a:p>
                <a:pPr algn="just">
                  <a:lnSpc>
                    <a:spcPct val="160000"/>
                  </a:lnSpc>
                </a:pPr>
                <a:r>
                  <a:rPr lang="tr-TR" sz="1400" dirty="0"/>
                  <a:t>Örten değildir çünkü </a:t>
                </a:r>
                <a14:m>
                  <m:oMath xmlns:m="http://schemas.openxmlformats.org/officeDocument/2006/math">
                    <m:sSup>
                      <m:sSupPr>
                        <m:ctrlPr>
                          <a:rPr lang="tr-TR" sz="1400" smtClean="0">
                            <a:latin typeface="Cambria Math" panose="02040503050406030204" pitchFamily="18" charset="0"/>
                          </a:rPr>
                        </m:ctrlPr>
                      </m:sSupPr>
                      <m:e>
                        <m:r>
                          <a:rPr lang="tr-TR" sz="1400" smtClean="0">
                            <a:latin typeface="Cambria Math" panose="02040503050406030204" pitchFamily="18" charset="0"/>
                          </a:rPr>
                          <m:t>𝑥</m:t>
                        </m:r>
                      </m:e>
                      <m:sup>
                        <m:r>
                          <a:rPr lang="tr-TR" sz="1400" smtClean="0">
                            <a:latin typeface="Cambria Math" panose="02040503050406030204" pitchFamily="18" charset="0"/>
                          </a:rPr>
                          <m:t>2</m:t>
                        </m:r>
                      </m:sup>
                    </m:sSup>
                    <m:r>
                      <a:rPr lang="tr-TR" sz="1400" smtClean="0">
                        <a:latin typeface="Cambria Math" panose="02040503050406030204" pitchFamily="18" charset="0"/>
                      </a:rPr>
                      <m:t>=−1</m:t>
                    </m:r>
                  </m:oMath>
                </a14:m>
                <a:r>
                  <a:rPr lang="tr-TR" sz="1400" dirty="0"/>
                  <a:t> sonucu veren bir tamsayı yoktur.</a:t>
                </a:r>
              </a:p>
              <a:p>
                <a:pPr algn="just">
                  <a:lnSpc>
                    <a:spcPct val="160000"/>
                  </a:lnSpc>
                </a:pPr>
                <a:endParaRPr lang="tr-TR" sz="1400" dirty="0"/>
              </a:p>
              <a:p>
                <a:pPr algn="just">
                  <a:lnSpc>
                    <a:spcPct val="160000"/>
                  </a:lnSpc>
                </a:pPr>
                <a:r>
                  <a:rPr lang="tr-TR" sz="1400" dirty="0"/>
                  <a:t>Tamsayılardan tamsayılara tanımlı </a:t>
                </a:r>
                <a14:m>
                  <m:oMath xmlns:m="http://schemas.openxmlformats.org/officeDocument/2006/math">
                    <m:r>
                      <a:rPr lang="tr-TR" sz="1400">
                        <a:latin typeface="Cambria Math" panose="02040503050406030204" pitchFamily="18" charset="0"/>
                      </a:rPr>
                      <m:t>𝑓</m:t>
                    </m:r>
                    <m:d>
                      <m:dPr>
                        <m:ctrlPr>
                          <a:rPr lang="tr-TR" sz="1400">
                            <a:latin typeface="Cambria Math" panose="02040503050406030204" pitchFamily="18" charset="0"/>
                          </a:rPr>
                        </m:ctrlPr>
                      </m:dPr>
                      <m:e>
                        <m:r>
                          <a:rPr lang="tr-TR" sz="1400">
                            <a:latin typeface="Cambria Math" panose="02040503050406030204" pitchFamily="18" charset="0"/>
                          </a:rPr>
                          <m:t>𝑥</m:t>
                        </m:r>
                      </m:e>
                    </m:d>
                    <m:r>
                      <a:rPr lang="tr-TR" sz="1400">
                        <a:latin typeface="Cambria Math" panose="02040503050406030204" pitchFamily="18" charset="0"/>
                      </a:rPr>
                      <m:t>=</m:t>
                    </m:r>
                    <m:r>
                      <a:rPr lang="tr-TR" sz="1400" smtClean="0">
                        <a:latin typeface="Cambria Math" panose="02040503050406030204" pitchFamily="18" charset="0"/>
                      </a:rPr>
                      <m:t>𝑥</m:t>
                    </m:r>
                    <m:r>
                      <a:rPr lang="tr-TR" sz="1400" smtClean="0">
                        <a:latin typeface="Cambria Math" panose="02040503050406030204" pitchFamily="18" charset="0"/>
                      </a:rPr>
                      <m:t>+1</m:t>
                    </m:r>
                  </m:oMath>
                </a14:m>
                <a:r>
                  <a:rPr lang="tr-TR" sz="1400" dirty="0"/>
                  <a:t> fonksiyonu örten midir?</a:t>
                </a:r>
              </a:p>
              <a:p>
                <a:pPr algn="just">
                  <a:lnSpc>
                    <a:spcPct val="160000"/>
                  </a:lnSpc>
                </a:pPr>
                <a:r>
                  <a:rPr lang="tr-TR" sz="1400" dirty="0"/>
                  <a:t>Bu fonksiyon örtendir, çünkü her y tamsayısı için f(x) = y olacak şekilde bir x tamsayısı vardır. </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121"/>
                </a:stretch>
              </a:blipFill>
            </p:spPr>
            <p:txBody>
              <a:bodyPr/>
              <a:lstStyle/>
              <a:p>
                <a:r>
                  <a:rPr lang="en-TR">
                    <a:noFill/>
                  </a:rPr>
                  <a:t> </a:t>
                </a:r>
              </a:p>
            </p:txBody>
          </p:sp>
        </mc:Fallback>
      </mc:AlternateContent>
      <p:pic>
        <p:nvPicPr>
          <p:cNvPr id="5" name="Picture 4">
            <a:extLst>
              <a:ext uri="{FF2B5EF4-FFF2-40B4-BE49-F238E27FC236}">
                <a16:creationId xmlns:a16="http://schemas.microsoft.com/office/drawing/2014/main" id="{2DA36C08-0CA2-644B-A7CA-DCA842F5EF46}"/>
              </a:ext>
            </a:extLst>
          </p:cNvPr>
          <p:cNvPicPr>
            <a:picLocks noChangeAspect="1"/>
          </p:cNvPicPr>
          <p:nvPr/>
        </p:nvPicPr>
        <p:blipFill>
          <a:blip r:embed="rId3"/>
          <a:stretch>
            <a:fillRect/>
          </a:stretch>
        </p:blipFill>
        <p:spPr>
          <a:xfrm>
            <a:off x="1362651" y="4308254"/>
            <a:ext cx="9466693" cy="2184621"/>
          </a:xfrm>
          <a:prstGeom prst="rect">
            <a:avLst/>
          </a:prstGeom>
        </p:spPr>
      </p:pic>
    </p:spTree>
    <p:extLst>
      <p:ext uri="{BB962C8B-B14F-4D97-AF65-F5344CB8AC3E}">
        <p14:creationId xmlns:p14="http://schemas.microsoft.com/office/powerpoint/2010/main" val="148806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Bire Bir ve Örten Fonksiyonlar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400" dirty="0"/>
                  <a:t>f işlevi, hem bire bir hem de örten ise, bire bir yazışma veya bir önermedir. Ayrıca böyle bir fonksiyonun </a:t>
                </a:r>
                <a:r>
                  <a:rPr lang="tr-TR" sz="1400" b="1" dirty="0"/>
                  <a:t>içine</a:t>
                </a:r>
                <a:r>
                  <a:rPr lang="tr-TR" sz="1400" dirty="0"/>
                  <a:t> olduğunu söylüyoruz. </a:t>
                </a:r>
              </a:p>
              <a:p>
                <a:pPr algn="just">
                  <a:lnSpc>
                    <a:spcPct val="160000"/>
                  </a:lnSpc>
                </a:pPr>
                <a:endParaRPr lang="tr-TR" sz="1400" dirty="0"/>
              </a:p>
              <a:p>
                <a:pPr algn="just">
                  <a:lnSpc>
                    <a:spcPct val="160000"/>
                  </a:lnSpc>
                </a:pPr>
                <a:r>
                  <a:rPr lang="tr-TR" sz="1400" dirty="0"/>
                  <a:t>f : A → B olduğunu varsayalım. </a:t>
                </a:r>
              </a:p>
              <a:p>
                <a:pPr algn="just">
                  <a:lnSpc>
                    <a:spcPct val="160000"/>
                  </a:lnSpc>
                </a:pPr>
                <a:r>
                  <a:rPr lang="tr-TR" sz="1400" dirty="0"/>
                  <a:t>f'nin bire-bir olduğunu göstermek için: </a:t>
                </a:r>
                <a14:m>
                  <m:oMath xmlns:m="http://schemas.openxmlformats.org/officeDocument/2006/math">
                    <m:r>
                      <a:rPr lang="tr-TR" sz="1400" smtClean="0">
                        <a:latin typeface="Cambria Math" panose="02040503050406030204" pitchFamily="18" charset="0"/>
                      </a:rPr>
                      <m:t>𝑥</m:t>
                    </m:r>
                    <m:r>
                      <a:rPr lang="tr-TR" sz="1400" smtClean="0">
                        <a:latin typeface="Cambria Math" panose="02040503050406030204" pitchFamily="18" charset="0"/>
                        <a:ea typeface="Cambria Math" panose="02040503050406030204" pitchFamily="18" charset="0"/>
                      </a:rPr>
                      <m:t>≠</m:t>
                    </m:r>
                    <m:r>
                      <a:rPr lang="tr-TR" sz="1400" smtClean="0">
                        <a:latin typeface="Cambria Math" panose="02040503050406030204" pitchFamily="18" charset="0"/>
                        <a:ea typeface="Cambria Math" panose="02040503050406030204" pitchFamily="18" charset="0"/>
                      </a:rPr>
                      <m:t>𝑦</m:t>
                    </m:r>
                  </m:oMath>
                </a14:m>
                <a:r>
                  <a:rPr lang="tr-TR" sz="1400" dirty="0"/>
                  <a:t> olan herhangi </a:t>
                </a:r>
                <a:r>
                  <a:rPr lang="tr-TR" sz="1400" dirty="0" err="1"/>
                  <a:t>x,y</a:t>
                </a:r>
                <a:r>
                  <a:rPr lang="tr-TR" sz="1400" dirty="0"/>
                  <a:t> ∈ A için f(x)=f(y) ise x=y olduğunu gösterin</a:t>
                </a:r>
              </a:p>
              <a:p>
                <a:pPr algn="just">
                  <a:lnSpc>
                    <a:spcPct val="160000"/>
                  </a:lnSpc>
                </a:pPr>
                <a:r>
                  <a:rPr lang="tr-TR" sz="1400" dirty="0"/>
                  <a:t>f’nin bire-bir olmadığını göstermek için: </a:t>
                </a:r>
                <a14:m>
                  <m:oMath xmlns:m="http://schemas.openxmlformats.org/officeDocument/2006/math">
                    <m:r>
                      <a:rPr lang="tr-TR" sz="1400">
                        <a:latin typeface="Cambria Math" panose="02040503050406030204" pitchFamily="18" charset="0"/>
                      </a:rPr>
                      <m:t>𝑥</m:t>
                    </m:r>
                    <m:r>
                      <a:rPr lang="tr-TR" sz="1400">
                        <a:latin typeface="Cambria Math" panose="02040503050406030204" pitchFamily="18" charset="0"/>
                        <a:ea typeface="Cambria Math" panose="02040503050406030204" pitchFamily="18" charset="0"/>
                      </a:rPr>
                      <m:t>≠</m:t>
                    </m:r>
                    <m:r>
                      <a:rPr lang="tr-TR" sz="1400">
                        <a:latin typeface="Cambria Math" panose="02040503050406030204" pitchFamily="18" charset="0"/>
                        <a:ea typeface="Cambria Math" panose="02040503050406030204" pitchFamily="18" charset="0"/>
                      </a:rPr>
                      <m:t>𝑦</m:t>
                    </m:r>
                  </m:oMath>
                </a14:m>
                <a:r>
                  <a:rPr lang="tr-TR" sz="1400" dirty="0"/>
                  <a:t>  ve f(x)=f(y) olacak şekilde x, y ∈ A elemanlarını bulun</a:t>
                </a:r>
              </a:p>
              <a:p>
                <a:pPr algn="just">
                  <a:lnSpc>
                    <a:spcPct val="160000"/>
                  </a:lnSpc>
                </a:pPr>
                <a:r>
                  <a:rPr lang="tr-TR" sz="1400" dirty="0"/>
                  <a:t>f'nin örten olduğunu göstermek için: Rastgele bir y ∈ B elemanı için f(x) = y olacak şekilde bir x ∈ A elemanını bulunur</a:t>
                </a:r>
              </a:p>
              <a:p>
                <a:pPr algn="just">
                  <a:lnSpc>
                    <a:spcPct val="160000"/>
                  </a:lnSpc>
                </a:pPr>
                <a:r>
                  <a:rPr lang="tr-TR" sz="1400" dirty="0"/>
                  <a:t>f'nin örten olmadığını göstermek için: </a:t>
                </a:r>
                <a14:m>
                  <m:oMath xmlns:m="http://schemas.openxmlformats.org/officeDocument/2006/math">
                    <m:r>
                      <a:rPr lang="tr-TR" sz="1400" smtClean="0">
                        <a:latin typeface="Cambria Math" panose="02040503050406030204" pitchFamily="18" charset="0"/>
                      </a:rPr>
                      <m:t>𝑓</m:t>
                    </m:r>
                    <m:r>
                      <a:rPr lang="tr-TR" sz="1400" smtClean="0">
                        <a:latin typeface="Cambria Math" panose="02040503050406030204" pitchFamily="18" charset="0"/>
                      </a:rPr>
                      <m:t>(</m:t>
                    </m:r>
                    <m:r>
                      <a:rPr lang="tr-TR" sz="1400" smtClean="0">
                        <a:latin typeface="Cambria Math" panose="02040503050406030204" pitchFamily="18" charset="0"/>
                      </a:rPr>
                      <m:t>𝑥</m:t>
                    </m:r>
                    <m:r>
                      <a:rPr lang="tr-TR" sz="1400" smtClean="0">
                        <a:latin typeface="Cambria Math" panose="02040503050406030204" pitchFamily="18" charset="0"/>
                      </a:rPr>
                      <m:t>)≠</m:t>
                    </m:r>
                    <m:r>
                      <a:rPr lang="tr-TR" sz="1400" smtClean="0">
                        <a:latin typeface="Cambria Math" panose="02040503050406030204" pitchFamily="18" charset="0"/>
                        <a:ea typeface="Cambria Math" panose="02040503050406030204" pitchFamily="18" charset="0"/>
                      </a:rPr>
                      <m:t>𝑦</m:t>
                    </m:r>
                  </m:oMath>
                </a14:m>
                <a:r>
                  <a:rPr lang="tr-TR" sz="1400" dirty="0"/>
                  <a:t> olacak şekilde bir y ∈ B bulunur. </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121" r="-241"/>
                </a:stretch>
              </a:blipFill>
            </p:spPr>
            <p:txBody>
              <a:bodyPr/>
              <a:lstStyle/>
              <a:p>
                <a:r>
                  <a:rPr lang="en-TR">
                    <a:noFill/>
                  </a:rPr>
                  <a:t> </a:t>
                </a:r>
              </a:p>
            </p:txBody>
          </p:sp>
        </mc:Fallback>
      </mc:AlternateContent>
    </p:spTree>
    <p:extLst>
      <p:ext uri="{BB962C8B-B14F-4D97-AF65-F5344CB8AC3E}">
        <p14:creationId xmlns:p14="http://schemas.microsoft.com/office/powerpoint/2010/main" val="283933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Ters Fonksiyon ve Fonksiyonların Bileşkeleri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400" dirty="0"/>
                  <a:t>A kümesinden B kümesine bir f bire-bir eşleşmesini ele alalım. f bir örten fonksiyon olduğu için, B’nin her </a:t>
                </a:r>
                <a:r>
                  <a:rPr lang="tr-TR" sz="1400" dirty="0" err="1"/>
                  <a:t>alamanı</a:t>
                </a:r>
                <a:r>
                  <a:rPr lang="tr-TR" sz="1400" dirty="0"/>
                  <a:t> A’nın bazı elemanlarının görüntüsüdür. Ayrıca, f bire-bir olduğu için B’nin her alamı A’nın sadece bir elemanının görüntüsüdür. Sonuç olarak, f ile verilen eşleşmeyi tersine çevirerek B’den A’ya yeni bir fonksiyon tanımlanabilir.</a:t>
                </a:r>
              </a:p>
              <a:p>
                <a:pPr algn="just">
                  <a:lnSpc>
                    <a:spcPct val="160000"/>
                  </a:lnSpc>
                </a:pPr>
                <a:endParaRPr lang="tr-TR" sz="1400" dirty="0"/>
              </a:p>
              <a:p>
                <a:pPr algn="just">
                  <a:lnSpc>
                    <a:spcPct val="160000"/>
                  </a:lnSpc>
                </a:pPr>
                <a:r>
                  <a:rPr lang="tr-TR" sz="1400" dirty="0"/>
                  <a:t>f, A kümesinden B kümesine bir bire-bir eşleşme olsun. f’nin ters fonksiyonu, B’nin bir b elemanını A’nın f(a)=b olacak şekilde tek a elemanına götürür. f’nin ters fonksiyonu </a:t>
                </a:r>
                <a14:m>
                  <m:oMath xmlns:m="http://schemas.openxmlformats.org/officeDocument/2006/math">
                    <m:sSup>
                      <m:sSupPr>
                        <m:ctrlPr>
                          <a:rPr lang="tr-TR" sz="1400" smtClean="0">
                            <a:latin typeface="Cambria Math" panose="02040503050406030204" pitchFamily="18" charset="0"/>
                          </a:rPr>
                        </m:ctrlPr>
                      </m:sSupPr>
                      <m:e>
                        <m:r>
                          <a:rPr lang="tr-TR" sz="1400" smtClean="0">
                            <a:latin typeface="Cambria Math" panose="02040503050406030204" pitchFamily="18" charset="0"/>
                          </a:rPr>
                          <m:t>𝑓</m:t>
                        </m:r>
                      </m:e>
                      <m:sup>
                        <m:r>
                          <a:rPr lang="tr-TR" sz="1400" smtClean="0">
                            <a:latin typeface="Cambria Math" panose="02040503050406030204" pitchFamily="18" charset="0"/>
                          </a:rPr>
                          <m:t>−1</m:t>
                        </m:r>
                      </m:sup>
                    </m:sSup>
                  </m:oMath>
                </a14:m>
                <a:r>
                  <a:rPr lang="tr-TR" sz="1400" dirty="0"/>
                  <a:t> ile gösterilir. Dolayısıyla f(a)=b olduğunda </a:t>
                </a:r>
                <a14:m>
                  <m:oMath xmlns:m="http://schemas.openxmlformats.org/officeDocument/2006/math">
                    <m:sSup>
                      <m:sSupPr>
                        <m:ctrlPr>
                          <a:rPr lang="tr-TR" sz="1400" smtClean="0">
                            <a:latin typeface="Cambria Math" panose="02040503050406030204" pitchFamily="18" charset="0"/>
                          </a:rPr>
                        </m:ctrlPr>
                      </m:sSupPr>
                      <m:e>
                        <m:r>
                          <a:rPr lang="tr-TR" sz="1400" smtClean="0">
                            <a:latin typeface="Cambria Math" panose="02040503050406030204" pitchFamily="18" charset="0"/>
                          </a:rPr>
                          <m:t>𝑓</m:t>
                        </m:r>
                      </m:e>
                      <m:sup>
                        <m:r>
                          <a:rPr lang="tr-TR" sz="1400" smtClean="0">
                            <a:latin typeface="Cambria Math" panose="02040503050406030204" pitchFamily="18" charset="0"/>
                          </a:rPr>
                          <m:t>−1</m:t>
                        </m:r>
                      </m:sup>
                    </m:sSup>
                    <m:d>
                      <m:dPr>
                        <m:ctrlPr>
                          <a:rPr lang="tr-TR" sz="1400" smtClean="0">
                            <a:latin typeface="Cambria Math" panose="02040503050406030204" pitchFamily="18" charset="0"/>
                          </a:rPr>
                        </m:ctrlPr>
                      </m:dPr>
                      <m:e>
                        <m:r>
                          <a:rPr lang="tr-TR" sz="1400" smtClean="0">
                            <a:latin typeface="Cambria Math" panose="02040503050406030204" pitchFamily="18" charset="0"/>
                          </a:rPr>
                          <m:t>𝑏</m:t>
                        </m:r>
                      </m:e>
                    </m:d>
                    <m:r>
                      <a:rPr lang="tr-TR" sz="1400" smtClean="0">
                        <a:latin typeface="Cambria Math" panose="02040503050406030204" pitchFamily="18" charset="0"/>
                      </a:rPr>
                      <m:t>=</m:t>
                    </m:r>
                    <m:r>
                      <a:rPr lang="tr-TR" sz="1400" smtClean="0">
                        <a:latin typeface="Cambria Math" panose="02040503050406030204" pitchFamily="18" charset="0"/>
                      </a:rPr>
                      <m:t>𝑎</m:t>
                    </m:r>
                  </m:oMath>
                </a14:m>
                <a:r>
                  <a:rPr lang="tr-TR" sz="1400" dirty="0"/>
                  <a:t> olur. </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121" r="-241"/>
                </a:stretch>
              </a:blipFill>
            </p:spPr>
            <p:txBody>
              <a:bodyPr/>
              <a:lstStyle/>
              <a:p>
                <a:r>
                  <a:rPr lang="en-TR">
                    <a:noFill/>
                  </a:rPr>
                  <a:t> </a:t>
                </a:r>
              </a:p>
            </p:txBody>
          </p:sp>
        </mc:Fallback>
      </mc:AlternateContent>
      <p:pic>
        <p:nvPicPr>
          <p:cNvPr id="5" name="Picture 4">
            <a:extLst>
              <a:ext uri="{FF2B5EF4-FFF2-40B4-BE49-F238E27FC236}">
                <a16:creationId xmlns:a16="http://schemas.microsoft.com/office/drawing/2014/main" id="{A4ED42BF-055F-5148-9F19-5F5B08B4CC86}"/>
              </a:ext>
            </a:extLst>
          </p:cNvPr>
          <p:cNvPicPr>
            <a:picLocks noChangeAspect="1"/>
          </p:cNvPicPr>
          <p:nvPr/>
        </p:nvPicPr>
        <p:blipFill>
          <a:blip r:embed="rId3"/>
          <a:stretch>
            <a:fillRect/>
          </a:stretch>
        </p:blipFill>
        <p:spPr>
          <a:xfrm>
            <a:off x="3848996" y="4255993"/>
            <a:ext cx="4494007" cy="2236882"/>
          </a:xfrm>
          <a:prstGeom prst="rect">
            <a:avLst/>
          </a:prstGeom>
        </p:spPr>
      </p:pic>
    </p:spTree>
    <p:extLst>
      <p:ext uri="{BB962C8B-B14F-4D97-AF65-F5344CB8AC3E}">
        <p14:creationId xmlns:p14="http://schemas.microsoft.com/office/powerpoint/2010/main" val="66990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Ters Fonksiyon ve Fonksiyonların Bileşkeleri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14:m>
                  <m:oMath xmlns:m="http://schemas.openxmlformats.org/officeDocument/2006/math">
                    <m:sSup>
                      <m:sSupPr>
                        <m:ctrlPr>
                          <a:rPr lang="tr-TR" sz="1400" smtClean="0">
                            <a:latin typeface="Cambria Math" panose="02040503050406030204" pitchFamily="18" charset="0"/>
                          </a:rPr>
                        </m:ctrlPr>
                      </m:sSupPr>
                      <m:e>
                        <m:r>
                          <a:rPr lang="tr-TR" sz="1400" smtClean="0">
                            <a:latin typeface="Cambria Math" panose="02040503050406030204" pitchFamily="18" charset="0"/>
                          </a:rPr>
                          <m:t>𝑓</m:t>
                        </m:r>
                      </m:e>
                      <m:sup>
                        <m:r>
                          <a:rPr lang="tr-TR" sz="1400" smtClean="0">
                            <a:latin typeface="Cambria Math" panose="02040503050406030204" pitchFamily="18" charset="0"/>
                          </a:rPr>
                          <m:t>−1</m:t>
                        </m:r>
                      </m:sup>
                    </m:sSup>
                  </m:oMath>
                </a14:m>
                <a:r>
                  <a:rPr lang="tr-TR" sz="1400" dirty="0"/>
                  <a:t> işlevini, etki alanındaki her </a:t>
                </a:r>
                <a:r>
                  <a:rPr lang="tr-TR" sz="1400" dirty="0" err="1"/>
                  <a:t>x'e</a:t>
                </a:r>
                <a:r>
                  <a:rPr lang="tr-TR" sz="1400" dirty="0"/>
                  <a:t> 1/f (x) değerini atayan işlev olan 1/f işleviyle karıştırmadığınızdan emin olun. İkincisinin yalnızca f (x) sıfır olmayan bir gerçek sayı olduğunda anlamlı olduğuna dikkat edin.</a:t>
                </a:r>
              </a:p>
              <a:p>
                <a:pPr algn="just">
                  <a:lnSpc>
                    <a:spcPct val="160000"/>
                  </a:lnSpc>
                </a:pPr>
                <a:endParaRPr lang="tr-TR" sz="1400" dirty="0"/>
              </a:p>
              <a:p>
                <a:pPr algn="just">
                  <a:lnSpc>
                    <a:spcPct val="160000"/>
                  </a:lnSpc>
                </a:pPr>
                <a:r>
                  <a:rPr lang="tr-TR" sz="1400" dirty="0"/>
                  <a:t>Bir f fonksiyonu birebir bir karşılık değilse, f'nin ters fonksiyonunu tanımlayamayız. f bire bir karşılık olmadığında, ya birebir değildir ya da üzerine değildir. f bire-bir değilse, değer kümesindeki bazı b öğeleri, tanım kümesindeki birden fazla öğenin görüntüsüdür. Eğer f açık değilse, kod alanındaki bir b elemanı için, f(a) = b olan hiçbir a elemanı yoktur. Sonuç olarak, f bire bir denklik değilse, değer kümesindeki her b öğesine f(a) = b olacak şekilde benzersiz bir a öğesi atayamayız. </a:t>
                </a:r>
              </a:p>
              <a:p>
                <a:pPr algn="just">
                  <a:lnSpc>
                    <a:spcPct val="160000"/>
                  </a:lnSpc>
                </a:pPr>
                <a:r>
                  <a:rPr lang="tr-TR" sz="1400" dirty="0"/>
                  <a:t>Bire bir karşılık ters çevrilebilir denir çünkü bu fonksiyonun tersini tanımlayabiliriz. Bir fonksiyon bire bir karşılık gelmiyorsa, böyle bir fonksiyonun tersi olmadığı için ters çevrilemez.</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121" r="-241"/>
                </a:stretch>
              </a:blipFill>
            </p:spPr>
            <p:txBody>
              <a:bodyPr/>
              <a:lstStyle/>
              <a:p>
                <a:r>
                  <a:rPr lang="en-TR">
                    <a:noFill/>
                  </a:rPr>
                  <a:t> </a:t>
                </a:r>
              </a:p>
            </p:txBody>
          </p:sp>
        </mc:Fallback>
      </mc:AlternateContent>
    </p:spTree>
    <p:extLst>
      <p:ext uri="{BB962C8B-B14F-4D97-AF65-F5344CB8AC3E}">
        <p14:creationId xmlns:p14="http://schemas.microsoft.com/office/powerpoint/2010/main" val="126350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Ters Fonksiyon ve Fonksiyonların Bileşkeleri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400" dirty="0"/>
                  <a:t>f(a) = 2, f(b) = 3 ve f(c) = 1 olacak şekilde {</a:t>
                </a:r>
                <a:r>
                  <a:rPr lang="tr-TR" sz="1400" dirty="0" err="1"/>
                  <a:t>a,b,c</a:t>
                </a:r>
                <a:r>
                  <a:rPr lang="tr-TR" sz="1400" dirty="0"/>
                  <a:t>} ile {1,2,3} arasındaki fonksiyon f olsun. f ters çevrilebilir mi ve öyleyse bunun tersi kaçtır?</a:t>
                </a:r>
              </a:p>
              <a:p>
                <a:pPr algn="just">
                  <a:lnSpc>
                    <a:spcPct val="160000"/>
                  </a:lnSpc>
                </a:pPr>
                <a:r>
                  <a:rPr lang="tr-TR" sz="1400" dirty="0"/>
                  <a:t>f fonksiyonu bire bir karşılık geldiği için tersinirdir. Ters </a:t>
                </a:r>
                <a14:m>
                  <m:oMath xmlns:m="http://schemas.openxmlformats.org/officeDocument/2006/math">
                    <m:sSup>
                      <m:sSupPr>
                        <m:ctrlPr>
                          <a:rPr lang="tr-TR" sz="1400" smtClean="0">
                            <a:latin typeface="Cambria Math" panose="02040503050406030204" pitchFamily="18" charset="0"/>
                          </a:rPr>
                        </m:ctrlPr>
                      </m:sSupPr>
                      <m:e>
                        <m:r>
                          <a:rPr lang="tr-TR" sz="1400" smtClean="0">
                            <a:latin typeface="Cambria Math" panose="02040503050406030204" pitchFamily="18" charset="0"/>
                          </a:rPr>
                          <m:t>𝑓</m:t>
                        </m:r>
                      </m:e>
                      <m:sup>
                        <m:r>
                          <a:rPr lang="tr-TR" sz="1400" smtClean="0">
                            <a:latin typeface="Cambria Math" panose="02040503050406030204" pitchFamily="18" charset="0"/>
                          </a:rPr>
                          <m:t>−1</m:t>
                        </m:r>
                      </m:sup>
                    </m:sSup>
                  </m:oMath>
                </a14:m>
                <a:r>
                  <a:rPr lang="tr-TR" sz="1400" dirty="0"/>
                  <a:t> fonksiyonu f ile verilen denkliği tersine çevirir, bu nedenle </a:t>
                </a:r>
                <a14:m>
                  <m:oMath xmlns:m="http://schemas.openxmlformats.org/officeDocument/2006/math">
                    <m:sSup>
                      <m:sSupPr>
                        <m:ctrlPr>
                          <a:rPr lang="tr-TR" sz="1400">
                            <a:latin typeface="Cambria Math" panose="02040503050406030204" pitchFamily="18" charset="0"/>
                          </a:rPr>
                        </m:ctrlPr>
                      </m:sSupPr>
                      <m:e>
                        <m:r>
                          <a:rPr lang="tr-TR" sz="1400">
                            <a:latin typeface="Cambria Math" panose="02040503050406030204" pitchFamily="18" charset="0"/>
                          </a:rPr>
                          <m:t>𝑓</m:t>
                        </m:r>
                      </m:e>
                      <m:sup>
                        <m:r>
                          <a:rPr lang="tr-TR" sz="1400">
                            <a:latin typeface="Cambria Math" panose="02040503050406030204" pitchFamily="18" charset="0"/>
                          </a:rPr>
                          <m:t>−1</m:t>
                        </m:r>
                      </m:sup>
                    </m:sSup>
                    <m:d>
                      <m:dPr>
                        <m:ctrlPr>
                          <a:rPr lang="tr-TR" sz="1400" smtClean="0">
                            <a:latin typeface="Cambria Math" panose="02040503050406030204" pitchFamily="18" charset="0"/>
                          </a:rPr>
                        </m:ctrlPr>
                      </m:dPr>
                      <m:e>
                        <m:r>
                          <a:rPr lang="tr-TR" sz="1400" smtClean="0">
                            <a:latin typeface="Cambria Math" panose="02040503050406030204" pitchFamily="18" charset="0"/>
                          </a:rPr>
                          <m:t>1</m:t>
                        </m:r>
                      </m:e>
                    </m:d>
                    <m:r>
                      <a:rPr lang="tr-TR" sz="1400" smtClean="0">
                        <a:latin typeface="Cambria Math" panose="02040503050406030204" pitchFamily="18" charset="0"/>
                      </a:rPr>
                      <m:t>=</m:t>
                    </m:r>
                    <m:r>
                      <a:rPr lang="tr-TR" sz="1400" smtClean="0">
                        <a:latin typeface="Cambria Math" panose="02040503050406030204" pitchFamily="18" charset="0"/>
                      </a:rPr>
                      <m:t>𝑐</m:t>
                    </m:r>
                    <m:r>
                      <a:rPr lang="tr-TR" sz="1400" smtClean="0">
                        <a:latin typeface="Cambria Math" panose="02040503050406030204" pitchFamily="18" charset="0"/>
                      </a:rPr>
                      <m:t>,</m:t>
                    </m:r>
                    <m:sSup>
                      <m:sSupPr>
                        <m:ctrlPr>
                          <a:rPr lang="tr-TR" sz="1400" smtClean="0">
                            <a:latin typeface="Cambria Math" panose="02040503050406030204" pitchFamily="18" charset="0"/>
                          </a:rPr>
                        </m:ctrlPr>
                      </m:sSupPr>
                      <m:e>
                        <m:r>
                          <a:rPr lang="tr-TR" sz="1400">
                            <a:latin typeface="Cambria Math" panose="02040503050406030204" pitchFamily="18" charset="0"/>
                          </a:rPr>
                          <m:t>𝑓</m:t>
                        </m:r>
                      </m:e>
                      <m:sup>
                        <m:r>
                          <a:rPr lang="tr-TR" sz="1400">
                            <a:latin typeface="Cambria Math" panose="02040503050406030204" pitchFamily="18" charset="0"/>
                          </a:rPr>
                          <m:t>−1</m:t>
                        </m:r>
                      </m:sup>
                    </m:sSup>
                    <m:d>
                      <m:dPr>
                        <m:ctrlPr>
                          <a:rPr lang="tr-TR" sz="1400">
                            <a:latin typeface="Cambria Math" panose="02040503050406030204" pitchFamily="18" charset="0"/>
                          </a:rPr>
                        </m:ctrlPr>
                      </m:dPr>
                      <m:e>
                        <m:r>
                          <a:rPr lang="tr-TR" sz="1400" smtClean="0">
                            <a:latin typeface="Cambria Math" panose="02040503050406030204" pitchFamily="18" charset="0"/>
                          </a:rPr>
                          <m:t>2</m:t>
                        </m:r>
                      </m:e>
                    </m:d>
                    <m:r>
                      <a:rPr lang="tr-TR" sz="1400">
                        <a:latin typeface="Cambria Math" panose="02040503050406030204" pitchFamily="18" charset="0"/>
                      </a:rPr>
                      <m:t>=</m:t>
                    </m:r>
                    <m:r>
                      <a:rPr lang="tr-TR" sz="1400" smtClean="0">
                        <a:latin typeface="Cambria Math" panose="02040503050406030204" pitchFamily="18" charset="0"/>
                      </a:rPr>
                      <m:t>𝑎</m:t>
                    </m:r>
                  </m:oMath>
                </a14:m>
                <a:r>
                  <a:rPr lang="tr-TR" sz="1400" dirty="0"/>
                  <a:t>, </a:t>
                </a:r>
                <a14:m>
                  <m:oMath xmlns:m="http://schemas.openxmlformats.org/officeDocument/2006/math">
                    <m:sSup>
                      <m:sSupPr>
                        <m:ctrlPr>
                          <a:rPr lang="tr-TR" sz="1400">
                            <a:latin typeface="Cambria Math" panose="02040503050406030204" pitchFamily="18" charset="0"/>
                          </a:rPr>
                        </m:ctrlPr>
                      </m:sSupPr>
                      <m:e>
                        <m:r>
                          <a:rPr lang="tr-TR" sz="1400">
                            <a:latin typeface="Cambria Math" panose="02040503050406030204" pitchFamily="18" charset="0"/>
                          </a:rPr>
                          <m:t>𝑓</m:t>
                        </m:r>
                      </m:e>
                      <m:sup>
                        <m:r>
                          <a:rPr lang="tr-TR" sz="1400">
                            <a:latin typeface="Cambria Math" panose="02040503050406030204" pitchFamily="18" charset="0"/>
                          </a:rPr>
                          <m:t>−1</m:t>
                        </m:r>
                      </m:sup>
                    </m:sSup>
                    <m:d>
                      <m:dPr>
                        <m:ctrlPr>
                          <a:rPr lang="tr-TR" sz="1400">
                            <a:latin typeface="Cambria Math" panose="02040503050406030204" pitchFamily="18" charset="0"/>
                          </a:rPr>
                        </m:ctrlPr>
                      </m:dPr>
                      <m:e>
                        <m:r>
                          <a:rPr lang="tr-TR" sz="1400" smtClean="0">
                            <a:latin typeface="Cambria Math" panose="02040503050406030204" pitchFamily="18" charset="0"/>
                          </a:rPr>
                          <m:t>3</m:t>
                        </m:r>
                      </m:e>
                    </m:d>
                    <m:r>
                      <a:rPr lang="tr-TR" sz="1400">
                        <a:latin typeface="Cambria Math" panose="02040503050406030204" pitchFamily="18" charset="0"/>
                      </a:rPr>
                      <m:t>=</m:t>
                    </m:r>
                    <m:r>
                      <a:rPr lang="tr-TR" sz="1400" smtClean="0">
                        <a:latin typeface="Cambria Math" panose="02040503050406030204" pitchFamily="18" charset="0"/>
                      </a:rPr>
                      <m:t>𝑏</m:t>
                    </m:r>
                    <m:r>
                      <a:rPr lang="tr-TR" sz="1400" smtClean="0">
                        <a:latin typeface="Cambria Math" panose="02040503050406030204" pitchFamily="18" charset="0"/>
                      </a:rPr>
                      <m:t>.</m:t>
                    </m:r>
                  </m:oMath>
                </a14:m>
                <a:endParaRPr lang="tr-TR" sz="1400" dirty="0"/>
              </a:p>
              <a:p>
                <a:pPr algn="just">
                  <a:lnSpc>
                    <a:spcPct val="160000"/>
                  </a:lnSpc>
                </a:pPr>
                <a:endParaRPr lang="tr-TR" sz="1400" dirty="0"/>
              </a:p>
              <a:p>
                <a:pPr algn="just">
                  <a:lnSpc>
                    <a:spcPct val="160000"/>
                  </a:lnSpc>
                </a:pPr>
                <a:endParaRPr lang="tr-TR" sz="14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121" r="-241"/>
                </a:stretch>
              </a:blipFill>
            </p:spPr>
            <p:txBody>
              <a:bodyPr/>
              <a:lstStyle/>
              <a:p>
                <a:r>
                  <a:rPr lang="en-TR">
                    <a:noFill/>
                  </a:rPr>
                  <a:t> </a:t>
                </a:r>
              </a:p>
            </p:txBody>
          </p:sp>
        </mc:Fallback>
      </mc:AlternateContent>
    </p:spTree>
    <p:extLst>
      <p:ext uri="{BB962C8B-B14F-4D97-AF65-F5344CB8AC3E}">
        <p14:creationId xmlns:p14="http://schemas.microsoft.com/office/powerpoint/2010/main" val="33792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Ters Fonksiyon ve Fonksiyonların Bileşkeleri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600" dirty="0"/>
                  <a:t>g, A kümesinden B kümesine bir fonksiyon olsun ve f, B kümesinden C kümesine bir fonksiyon olsun. Tüm a ∈ A için f ◦ g ile gösterilen f ve g fonksiyonlarının bileşimi tanımlanır.</a:t>
                </a:r>
              </a:p>
              <a:p>
                <a:pPr lvl="1" algn="just">
                  <a:lnSpc>
                    <a:spcPct val="160000"/>
                  </a:lnSpc>
                </a:pPr>
                <a14:m>
                  <m:oMath xmlns:m="http://schemas.openxmlformats.org/officeDocument/2006/math">
                    <m:d>
                      <m:dPr>
                        <m:ctrlPr>
                          <a:rPr lang="tr-TR" sz="1600" smtClean="0">
                            <a:latin typeface="Cambria Math" panose="02040503050406030204" pitchFamily="18" charset="0"/>
                          </a:rPr>
                        </m:ctrlPr>
                      </m:dPr>
                      <m:e>
                        <m:r>
                          <a:rPr lang="tr-TR" sz="1600" smtClean="0">
                            <a:latin typeface="Cambria Math" panose="02040503050406030204" pitchFamily="18" charset="0"/>
                          </a:rPr>
                          <m:t>𝑓</m:t>
                        </m:r>
                        <m:r>
                          <a:rPr lang="tr-TR" sz="1600">
                            <a:latin typeface="Cambria Math" panose="02040503050406030204" pitchFamily="18" charset="0"/>
                            <a:ea typeface="Cambria Math" panose="02040503050406030204" pitchFamily="18" charset="0"/>
                          </a:rPr>
                          <m:t>∘</m:t>
                        </m:r>
                        <m:r>
                          <a:rPr lang="tr-TR" sz="1600" smtClean="0">
                            <a:latin typeface="Cambria Math" panose="02040503050406030204" pitchFamily="18" charset="0"/>
                            <a:ea typeface="Cambria Math" panose="02040503050406030204" pitchFamily="18" charset="0"/>
                          </a:rPr>
                          <m:t>𝑔</m:t>
                        </m:r>
                      </m:e>
                    </m:d>
                    <m:d>
                      <m:dPr>
                        <m:ctrlPr>
                          <a:rPr lang="tr-TR" sz="1600" smtClean="0">
                            <a:latin typeface="Cambria Math" panose="02040503050406030204" pitchFamily="18" charset="0"/>
                            <a:ea typeface="Cambria Math" panose="02040503050406030204" pitchFamily="18" charset="0"/>
                          </a:rPr>
                        </m:ctrlPr>
                      </m:dPr>
                      <m:e>
                        <m:r>
                          <a:rPr lang="tr-TR" sz="1600" smtClean="0">
                            <a:latin typeface="Cambria Math" panose="02040503050406030204" pitchFamily="18" charset="0"/>
                          </a:rPr>
                          <m:t>𝑎</m:t>
                        </m:r>
                      </m:e>
                    </m:d>
                    <m:r>
                      <a:rPr lang="tr-TR" sz="1600" smtClean="0">
                        <a:latin typeface="Cambria Math" panose="02040503050406030204" pitchFamily="18" charset="0"/>
                      </a:rPr>
                      <m:t>=</m:t>
                    </m:r>
                    <m:r>
                      <a:rPr lang="tr-TR" sz="1600" smtClean="0">
                        <a:latin typeface="Cambria Math" panose="02040503050406030204" pitchFamily="18" charset="0"/>
                      </a:rPr>
                      <m:t>𝑓</m:t>
                    </m:r>
                    <m:r>
                      <a:rPr lang="tr-TR" sz="1600" smtClean="0">
                        <a:latin typeface="Cambria Math" panose="02040503050406030204" pitchFamily="18" charset="0"/>
                      </a:rPr>
                      <m:t>(</m:t>
                    </m:r>
                    <m:r>
                      <a:rPr lang="tr-TR" sz="1600" smtClean="0">
                        <a:latin typeface="Cambria Math" panose="02040503050406030204" pitchFamily="18" charset="0"/>
                      </a:rPr>
                      <m:t>𝑔</m:t>
                    </m:r>
                    <m:r>
                      <a:rPr lang="tr-TR" sz="1600" smtClean="0">
                        <a:latin typeface="Cambria Math" panose="02040503050406030204" pitchFamily="18" charset="0"/>
                      </a:rPr>
                      <m:t>(</m:t>
                    </m:r>
                    <m:r>
                      <a:rPr lang="tr-TR" sz="1600" smtClean="0">
                        <a:latin typeface="Cambria Math" panose="02040503050406030204" pitchFamily="18" charset="0"/>
                      </a:rPr>
                      <m:t>𝑎</m:t>
                    </m:r>
                    <m:r>
                      <a:rPr lang="tr-TR" sz="1600" smtClean="0">
                        <a:latin typeface="Cambria Math" panose="02040503050406030204" pitchFamily="18" charset="0"/>
                      </a:rPr>
                      <m:t>))</m:t>
                    </m:r>
                  </m:oMath>
                </a14:m>
                <a:endParaRPr lang="tr-TR" sz="1600" dirty="0"/>
              </a:p>
              <a:p>
                <a:pPr algn="just">
                  <a:lnSpc>
                    <a:spcPct val="160000"/>
                  </a:lnSpc>
                </a:pPr>
                <a:endParaRPr lang="tr-TR" sz="20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241" r="-362"/>
                </a:stretch>
              </a:blipFill>
            </p:spPr>
            <p:txBody>
              <a:bodyPr/>
              <a:lstStyle/>
              <a:p>
                <a:r>
                  <a:rPr lang="en-TR">
                    <a:noFill/>
                  </a:rPr>
                  <a:t> </a:t>
                </a:r>
              </a:p>
            </p:txBody>
          </p:sp>
        </mc:Fallback>
      </mc:AlternateContent>
      <p:pic>
        <p:nvPicPr>
          <p:cNvPr id="5" name="Picture 4">
            <a:extLst>
              <a:ext uri="{FF2B5EF4-FFF2-40B4-BE49-F238E27FC236}">
                <a16:creationId xmlns:a16="http://schemas.microsoft.com/office/drawing/2014/main" id="{19E4A13C-D0B0-3147-AF58-32EF136A7FB9}"/>
              </a:ext>
            </a:extLst>
          </p:cNvPr>
          <p:cNvPicPr>
            <a:picLocks noChangeAspect="1"/>
          </p:cNvPicPr>
          <p:nvPr/>
        </p:nvPicPr>
        <p:blipFill>
          <a:blip r:embed="rId3"/>
          <a:stretch>
            <a:fillRect/>
          </a:stretch>
        </p:blipFill>
        <p:spPr>
          <a:xfrm>
            <a:off x="2859521" y="3429000"/>
            <a:ext cx="6472957" cy="2878988"/>
          </a:xfrm>
          <a:prstGeom prst="rect">
            <a:avLst/>
          </a:prstGeom>
        </p:spPr>
      </p:pic>
    </p:spTree>
    <p:extLst>
      <p:ext uri="{BB962C8B-B14F-4D97-AF65-F5344CB8AC3E}">
        <p14:creationId xmlns:p14="http://schemas.microsoft.com/office/powerpoint/2010/main" val="4030213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Ters Fonksiyon ve Fonksiyonların Bileşkeleri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600" dirty="0"/>
                  <a:t>g, A kümesinden B kümesine bir fonksiyon olsun ve f, B kümesinden C kümesine bir fonksiyon olsun. Tüm a ∈ A için f ◦ g ile gösterilen f ve g fonksiyonlarının bileşimi tanımlanır.</a:t>
                </a:r>
              </a:p>
              <a:p>
                <a:pPr lvl="1" algn="just">
                  <a:lnSpc>
                    <a:spcPct val="160000"/>
                  </a:lnSpc>
                </a:pPr>
                <a14:m>
                  <m:oMath xmlns:m="http://schemas.openxmlformats.org/officeDocument/2006/math">
                    <m:d>
                      <m:dPr>
                        <m:ctrlPr>
                          <a:rPr lang="tr-TR" sz="1600" smtClean="0">
                            <a:latin typeface="Cambria Math" panose="02040503050406030204" pitchFamily="18" charset="0"/>
                          </a:rPr>
                        </m:ctrlPr>
                      </m:dPr>
                      <m:e>
                        <m:r>
                          <a:rPr lang="tr-TR" sz="1600" smtClean="0">
                            <a:latin typeface="Cambria Math" panose="02040503050406030204" pitchFamily="18" charset="0"/>
                          </a:rPr>
                          <m:t>𝑓</m:t>
                        </m:r>
                        <m:r>
                          <a:rPr lang="tr-TR" sz="1600">
                            <a:latin typeface="Cambria Math" panose="02040503050406030204" pitchFamily="18" charset="0"/>
                            <a:ea typeface="Cambria Math" panose="02040503050406030204" pitchFamily="18" charset="0"/>
                          </a:rPr>
                          <m:t>∘</m:t>
                        </m:r>
                        <m:r>
                          <a:rPr lang="tr-TR" sz="1600" smtClean="0">
                            <a:latin typeface="Cambria Math" panose="02040503050406030204" pitchFamily="18" charset="0"/>
                            <a:ea typeface="Cambria Math" panose="02040503050406030204" pitchFamily="18" charset="0"/>
                          </a:rPr>
                          <m:t>𝑔</m:t>
                        </m:r>
                      </m:e>
                    </m:d>
                    <m:d>
                      <m:dPr>
                        <m:ctrlPr>
                          <a:rPr lang="tr-TR" sz="1600" smtClean="0">
                            <a:latin typeface="Cambria Math" panose="02040503050406030204" pitchFamily="18" charset="0"/>
                            <a:ea typeface="Cambria Math" panose="02040503050406030204" pitchFamily="18" charset="0"/>
                          </a:rPr>
                        </m:ctrlPr>
                      </m:dPr>
                      <m:e>
                        <m:r>
                          <a:rPr lang="tr-TR" sz="1600" smtClean="0">
                            <a:latin typeface="Cambria Math" panose="02040503050406030204" pitchFamily="18" charset="0"/>
                          </a:rPr>
                          <m:t>𝑎</m:t>
                        </m:r>
                      </m:e>
                    </m:d>
                    <m:r>
                      <a:rPr lang="tr-TR" sz="1600" smtClean="0">
                        <a:latin typeface="Cambria Math" panose="02040503050406030204" pitchFamily="18" charset="0"/>
                      </a:rPr>
                      <m:t>=</m:t>
                    </m:r>
                    <m:r>
                      <a:rPr lang="tr-TR" sz="1600" smtClean="0">
                        <a:latin typeface="Cambria Math" panose="02040503050406030204" pitchFamily="18" charset="0"/>
                      </a:rPr>
                      <m:t>𝑓</m:t>
                    </m:r>
                    <m:r>
                      <a:rPr lang="tr-TR" sz="1600" smtClean="0">
                        <a:latin typeface="Cambria Math" panose="02040503050406030204" pitchFamily="18" charset="0"/>
                      </a:rPr>
                      <m:t>(</m:t>
                    </m:r>
                    <m:r>
                      <a:rPr lang="tr-TR" sz="1600" smtClean="0">
                        <a:latin typeface="Cambria Math" panose="02040503050406030204" pitchFamily="18" charset="0"/>
                      </a:rPr>
                      <m:t>𝑔</m:t>
                    </m:r>
                    <m:r>
                      <a:rPr lang="tr-TR" sz="1600" smtClean="0">
                        <a:latin typeface="Cambria Math" panose="02040503050406030204" pitchFamily="18" charset="0"/>
                      </a:rPr>
                      <m:t>(</m:t>
                    </m:r>
                    <m:r>
                      <a:rPr lang="tr-TR" sz="1600" smtClean="0">
                        <a:latin typeface="Cambria Math" panose="02040503050406030204" pitchFamily="18" charset="0"/>
                      </a:rPr>
                      <m:t>𝑎</m:t>
                    </m:r>
                    <m:r>
                      <a:rPr lang="tr-TR" sz="1600" smtClean="0">
                        <a:latin typeface="Cambria Math" panose="02040503050406030204" pitchFamily="18" charset="0"/>
                      </a:rPr>
                      <m:t>))</m:t>
                    </m:r>
                  </m:oMath>
                </a14:m>
                <a:endParaRPr lang="tr-TR" sz="1600" dirty="0"/>
              </a:p>
              <a:p>
                <a:pPr algn="just">
                  <a:lnSpc>
                    <a:spcPct val="160000"/>
                  </a:lnSpc>
                </a:pPr>
                <a:endParaRPr lang="tr-TR" sz="2000" dirty="0"/>
              </a:p>
              <a:p>
                <a:pPr algn="just">
                  <a:lnSpc>
                    <a:spcPct val="160000"/>
                  </a:lnSpc>
                </a:pPr>
                <a:r>
                  <a:rPr lang="tr-TR" sz="2000" dirty="0"/>
                  <a:t>g, {</a:t>
                </a:r>
                <a:r>
                  <a:rPr lang="tr-TR" sz="2000" dirty="0" err="1"/>
                  <a:t>a,b,c</a:t>
                </a:r>
                <a:r>
                  <a:rPr lang="tr-TR" sz="2000" dirty="0"/>
                  <a:t>} kümesinden kendisine g(a)=b, g(b)=c ve g(c)=a olan bir fonksiyon olsun. f, {</a:t>
                </a:r>
                <a:r>
                  <a:rPr lang="tr-TR" sz="2000" dirty="0" err="1"/>
                  <a:t>a,b,c</a:t>
                </a:r>
                <a:r>
                  <a:rPr lang="tr-TR" sz="2000" dirty="0"/>
                  <a:t>} kümesinden {1,2,3} kümesine f(a)=3, f(b)=2 ve f(c)=1 olan bir fonksiyon olsun. f ve g birleşimi ve g ve f birleşimleri nelerdir.</a:t>
                </a:r>
              </a:p>
              <a:p>
                <a:pPr lvl="1" algn="just">
                  <a:lnSpc>
                    <a:spcPct val="160000"/>
                  </a:lnSpc>
                </a:pPr>
                <a14:m>
                  <m:oMath xmlns:m="http://schemas.openxmlformats.org/officeDocument/2006/math">
                    <m:d>
                      <m:dPr>
                        <m:ctrlPr>
                          <a:rPr lang="tr-TR" sz="1600" smtClean="0">
                            <a:latin typeface="Cambria Math" panose="02040503050406030204" pitchFamily="18" charset="0"/>
                          </a:rPr>
                        </m:ctrlPr>
                      </m:dPr>
                      <m:e>
                        <m:r>
                          <a:rPr lang="tr-TR" sz="1600" smtClean="0">
                            <a:latin typeface="Cambria Math" panose="02040503050406030204" pitchFamily="18" charset="0"/>
                          </a:rPr>
                          <m:t>𝑓</m:t>
                        </m:r>
                        <m:r>
                          <a:rPr lang="tr-TR" sz="1600" smtClean="0">
                            <a:latin typeface="Cambria Math" panose="02040503050406030204" pitchFamily="18" charset="0"/>
                            <a:ea typeface="Cambria Math" panose="02040503050406030204" pitchFamily="18" charset="0"/>
                          </a:rPr>
                          <m:t>∘</m:t>
                        </m:r>
                        <m:r>
                          <a:rPr lang="tr-TR" sz="1600" smtClean="0">
                            <a:latin typeface="Cambria Math" panose="02040503050406030204" pitchFamily="18" charset="0"/>
                            <a:ea typeface="Cambria Math" panose="02040503050406030204" pitchFamily="18" charset="0"/>
                          </a:rPr>
                          <m:t>𝑔</m:t>
                        </m:r>
                      </m:e>
                    </m:d>
                    <m:d>
                      <m:dPr>
                        <m:ctrlPr>
                          <a:rPr lang="tr-TR" sz="1600" smtClean="0">
                            <a:latin typeface="Cambria Math" panose="02040503050406030204" pitchFamily="18" charset="0"/>
                            <a:ea typeface="Cambria Math" panose="02040503050406030204" pitchFamily="18" charset="0"/>
                          </a:rPr>
                        </m:ctrlPr>
                      </m:dPr>
                      <m:e>
                        <m:r>
                          <a:rPr lang="tr-TR" sz="1600" smtClean="0">
                            <a:latin typeface="Cambria Math" panose="02040503050406030204" pitchFamily="18" charset="0"/>
                            <a:ea typeface="Cambria Math" panose="02040503050406030204" pitchFamily="18" charset="0"/>
                          </a:rPr>
                          <m:t>𝑎</m:t>
                        </m:r>
                      </m:e>
                    </m:d>
                    <m:r>
                      <a:rPr lang="tr-TR" sz="1600" smtClean="0">
                        <a:latin typeface="Cambria Math" panose="02040503050406030204" pitchFamily="18" charset="0"/>
                        <a:ea typeface="Cambria Math" panose="02040503050406030204" pitchFamily="18" charset="0"/>
                      </a:rPr>
                      <m:t>=</m:t>
                    </m:r>
                    <m:r>
                      <a:rPr lang="tr-TR" sz="1600" smtClean="0">
                        <a:latin typeface="Cambria Math" panose="02040503050406030204" pitchFamily="18" charset="0"/>
                        <a:ea typeface="Cambria Math" panose="02040503050406030204" pitchFamily="18" charset="0"/>
                      </a:rPr>
                      <m:t>𝑓</m:t>
                    </m:r>
                    <m:d>
                      <m:dPr>
                        <m:ctrlPr>
                          <a:rPr lang="tr-TR" sz="1600" smtClean="0">
                            <a:latin typeface="Cambria Math" panose="02040503050406030204" pitchFamily="18" charset="0"/>
                            <a:ea typeface="Cambria Math" panose="02040503050406030204" pitchFamily="18" charset="0"/>
                          </a:rPr>
                        </m:ctrlPr>
                      </m:dPr>
                      <m:e>
                        <m:r>
                          <a:rPr lang="tr-TR" sz="1600" smtClean="0">
                            <a:latin typeface="Cambria Math" panose="02040503050406030204" pitchFamily="18" charset="0"/>
                            <a:ea typeface="Cambria Math" panose="02040503050406030204" pitchFamily="18" charset="0"/>
                          </a:rPr>
                          <m:t>𝑔</m:t>
                        </m:r>
                        <m:d>
                          <m:dPr>
                            <m:ctrlPr>
                              <a:rPr lang="tr-TR" sz="1600" smtClean="0">
                                <a:latin typeface="Cambria Math" panose="02040503050406030204" pitchFamily="18" charset="0"/>
                                <a:ea typeface="Cambria Math" panose="02040503050406030204" pitchFamily="18" charset="0"/>
                              </a:rPr>
                            </m:ctrlPr>
                          </m:dPr>
                          <m:e>
                            <m:r>
                              <a:rPr lang="tr-TR" sz="1600" smtClean="0">
                                <a:latin typeface="Cambria Math" panose="02040503050406030204" pitchFamily="18" charset="0"/>
                                <a:ea typeface="Cambria Math" panose="02040503050406030204" pitchFamily="18" charset="0"/>
                              </a:rPr>
                              <m:t>𝑎</m:t>
                            </m:r>
                          </m:e>
                        </m:d>
                      </m:e>
                    </m:d>
                    <m:r>
                      <a:rPr lang="tr-TR" sz="1600" smtClean="0">
                        <a:latin typeface="Cambria Math" panose="02040503050406030204" pitchFamily="18" charset="0"/>
                        <a:ea typeface="Cambria Math" panose="02040503050406030204" pitchFamily="18" charset="0"/>
                      </a:rPr>
                      <m:t>=</m:t>
                    </m:r>
                    <m:r>
                      <a:rPr lang="tr-TR" sz="1600" smtClean="0">
                        <a:latin typeface="Cambria Math" panose="02040503050406030204" pitchFamily="18" charset="0"/>
                        <a:ea typeface="Cambria Math" panose="02040503050406030204" pitchFamily="18" charset="0"/>
                      </a:rPr>
                      <m:t>𝑓</m:t>
                    </m:r>
                    <m:d>
                      <m:dPr>
                        <m:ctrlPr>
                          <a:rPr lang="tr-TR" sz="1600" smtClean="0">
                            <a:latin typeface="Cambria Math" panose="02040503050406030204" pitchFamily="18" charset="0"/>
                            <a:ea typeface="Cambria Math" panose="02040503050406030204" pitchFamily="18" charset="0"/>
                          </a:rPr>
                        </m:ctrlPr>
                      </m:dPr>
                      <m:e>
                        <m:r>
                          <a:rPr lang="tr-TR" sz="1600" smtClean="0">
                            <a:latin typeface="Cambria Math" panose="02040503050406030204" pitchFamily="18" charset="0"/>
                            <a:ea typeface="Cambria Math" panose="02040503050406030204" pitchFamily="18" charset="0"/>
                          </a:rPr>
                          <m:t>𝑏</m:t>
                        </m:r>
                      </m:e>
                    </m:d>
                    <m:r>
                      <a:rPr lang="tr-TR" sz="1600" smtClean="0">
                        <a:latin typeface="Cambria Math" panose="02040503050406030204" pitchFamily="18" charset="0"/>
                        <a:ea typeface="Cambria Math" panose="02040503050406030204" pitchFamily="18" charset="0"/>
                      </a:rPr>
                      <m:t>=2</m:t>
                    </m:r>
                  </m:oMath>
                </a14:m>
                <a:r>
                  <a:rPr lang="tr-TR" sz="1600" dirty="0"/>
                  <a:t>…</a:t>
                </a:r>
              </a:p>
              <a:p>
                <a:pPr lvl="1" algn="just">
                  <a:lnSpc>
                    <a:spcPct val="160000"/>
                  </a:lnSpc>
                </a:pPr>
                <a14:m>
                  <m:oMath xmlns:m="http://schemas.openxmlformats.org/officeDocument/2006/math">
                    <m:r>
                      <a:rPr lang="tr-TR" sz="1600" smtClean="0">
                        <a:latin typeface="Cambria Math" panose="02040503050406030204" pitchFamily="18" charset="0"/>
                      </a:rPr>
                      <m:t>𝑔</m:t>
                    </m:r>
                    <m:r>
                      <a:rPr lang="tr-TR" sz="1600" smtClean="0">
                        <a:latin typeface="Cambria Math" panose="02040503050406030204" pitchFamily="18" charset="0"/>
                        <a:ea typeface="Cambria Math" panose="02040503050406030204" pitchFamily="18" charset="0"/>
                      </a:rPr>
                      <m:t>∘</m:t>
                    </m:r>
                    <m:r>
                      <a:rPr lang="tr-TR" sz="1600" smtClean="0">
                        <a:latin typeface="Cambria Math" panose="02040503050406030204" pitchFamily="18" charset="0"/>
                        <a:ea typeface="Cambria Math" panose="02040503050406030204" pitchFamily="18" charset="0"/>
                      </a:rPr>
                      <m:t>𝑓</m:t>
                    </m:r>
                  </m:oMath>
                </a14:m>
                <a:r>
                  <a:rPr lang="tr-TR" sz="1600" dirty="0"/>
                  <a:t> tanımlı değildir </a:t>
                </a:r>
              </a:p>
              <a:p>
                <a:pPr algn="just">
                  <a:lnSpc>
                    <a:spcPct val="160000"/>
                  </a:lnSpc>
                </a:pPr>
                <a:endParaRPr lang="tr-TR" sz="20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r="-724" b="-3779"/>
                </a:stretch>
              </a:blipFill>
            </p:spPr>
            <p:txBody>
              <a:bodyPr/>
              <a:lstStyle/>
              <a:p>
                <a:r>
                  <a:rPr lang="en-TR">
                    <a:noFill/>
                  </a:rPr>
                  <a:t> </a:t>
                </a:r>
              </a:p>
            </p:txBody>
          </p:sp>
        </mc:Fallback>
      </mc:AlternateContent>
    </p:spTree>
    <p:extLst>
      <p:ext uri="{BB962C8B-B14F-4D97-AF65-F5344CB8AC3E}">
        <p14:creationId xmlns:p14="http://schemas.microsoft.com/office/powerpoint/2010/main" val="33614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Ters Fonksiyon ve Fonksiyonların Bileşkeleri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600" dirty="0"/>
                  <a:t>f ve g tamsayılar kümesinden f(x)=2x+3 ve g(x)=3x+2 ile tanımlanan tamsayılar kümesine kadar olan fonksiyonlar olsun. f ve g'nin bileşimi nedir? g ve f'nin bileşimi nedir?</a:t>
                </a:r>
              </a:p>
              <a:p>
                <a:pPr algn="just">
                  <a:lnSpc>
                    <a:spcPct val="160000"/>
                  </a:lnSpc>
                </a:pPr>
                <a:r>
                  <a:rPr lang="tr-TR" sz="1600" dirty="0"/>
                  <a:t>Her iki bileşke de tanımlıdır.</a:t>
                </a:r>
              </a:p>
              <a:p>
                <a:pPr lvl="1" algn="just">
                  <a:lnSpc>
                    <a:spcPct val="160000"/>
                  </a:lnSpc>
                </a:pPr>
                <a14:m>
                  <m:oMath xmlns:m="http://schemas.openxmlformats.org/officeDocument/2006/math">
                    <m:d>
                      <m:dPr>
                        <m:ctrlPr>
                          <a:rPr lang="tr-TR" sz="1600" smtClean="0">
                            <a:latin typeface="Cambria Math" panose="02040503050406030204" pitchFamily="18" charset="0"/>
                          </a:rPr>
                        </m:ctrlPr>
                      </m:dPr>
                      <m:e>
                        <m:r>
                          <a:rPr lang="tr-TR" sz="1600" smtClean="0">
                            <a:latin typeface="Cambria Math" panose="02040503050406030204" pitchFamily="18" charset="0"/>
                          </a:rPr>
                          <m:t>𝑓</m:t>
                        </m:r>
                        <m:r>
                          <a:rPr lang="tr-TR" sz="1600" smtClean="0">
                            <a:latin typeface="Cambria Math" panose="02040503050406030204" pitchFamily="18" charset="0"/>
                            <a:ea typeface="Cambria Math" panose="02040503050406030204" pitchFamily="18" charset="0"/>
                          </a:rPr>
                          <m:t>∘</m:t>
                        </m:r>
                        <m:r>
                          <a:rPr lang="tr-TR" sz="1600" smtClean="0">
                            <a:latin typeface="Cambria Math" panose="02040503050406030204" pitchFamily="18" charset="0"/>
                            <a:ea typeface="Cambria Math" panose="02040503050406030204" pitchFamily="18" charset="0"/>
                          </a:rPr>
                          <m:t>𝑔</m:t>
                        </m:r>
                      </m:e>
                    </m:d>
                    <m:d>
                      <m:dPr>
                        <m:ctrlPr>
                          <a:rPr lang="tr-TR" sz="1600" smtClean="0">
                            <a:latin typeface="Cambria Math" panose="02040503050406030204" pitchFamily="18" charset="0"/>
                            <a:ea typeface="Cambria Math" panose="02040503050406030204" pitchFamily="18" charset="0"/>
                          </a:rPr>
                        </m:ctrlPr>
                      </m:dPr>
                      <m:e>
                        <m:r>
                          <a:rPr lang="tr-TR" sz="1600" smtClean="0">
                            <a:latin typeface="Cambria Math" panose="02040503050406030204" pitchFamily="18" charset="0"/>
                          </a:rPr>
                          <m:t>𝑥</m:t>
                        </m:r>
                      </m:e>
                    </m:d>
                    <m:r>
                      <a:rPr lang="tr-TR" sz="1600" smtClean="0">
                        <a:latin typeface="Cambria Math" panose="02040503050406030204" pitchFamily="18" charset="0"/>
                      </a:rPr>
                      <m:t>=</m:t>
                    </m:r>
                    <m:r>
                      <a:rPr lang="tr-TR" sz="1600" smtClean="0">
                        <a:latin typeface="Cambria Math" panose="02040503050406030204" pitchFamily="18" charset="0"/>
                      </a:rPr>
                      <m:t>𝑓</m:t>
                    </m:r>
                    <m:d>
                      <m:dPr>
                        <m:ctrlPr>
                          <a:rPr lang="tr-TR" sz="1600" smtClean="0">
                            <a:latin typeface="Cambria Math" panose="02040503050406030204" pitchFamily="18" charset="0"/>
                          </a:rPr>
                        </m:ctrlPr>
                      </m:dPr>
                      <m:e>
                        <m:r>
                          <a:rPr lang="tr-TR" sz="1600" smtClean="0">
                            <a:latin typeface="Cambria Math" panose="02040503050406030204" pitchFamily="18" charset="0"/>
                          </a:rPr>
                          <m:t>𝑔</m:t>
                        </m:r>
                        <m:d>
                          <m:dPr>
                            <m:ctrlPr>
                              <a:rPr lang="tr-TR" sz="1600" smtClean="0">
                                <a:latin typeface="Cambria Math" panose="02040503050406030204" pitchFamily="18" charset="0"/>
                              </a:rPr>
                            </m:ctrlPr>
                          </m:dPr>
                          <m:e>
                            <m:r>
                              <a:rPr lang="tr-TR" sz="1600" smtClean="0">
                                <a:latin typeface="Cambria Math" panose="02040503050406030204" pitchFamily="18" charset="0"/>
                              </a:rPr>
                              <m:t>𝑥</m:t>
                            </m:r>
                          </m:e>
                        </m:d>
                      </m:e>
                    </m:d>
                    <m:r>
                      <a:rPr lang="tr-TR" sz="1600" smtClean="0">
                        <a:latin typeface="Cambria Math" panose="02040503050406030204" pitchFamily="18" charset="0"/>
                      </a:rPr>
                      <m:t>=</m:t>
                    </m:r>
                    <m:r>
                      <a:rPr lang="tr-TR" sz="1600" smtClean="0">
                        <a:latin typeface="Cambria Math" panose="02040503050406030204" pitchFamily="18" charset="0"/>
                      </a:rPr>
                      <m:t>𝑓</m:t>
                    </m:r>
                    <m:d>
                      <m:dPr>
                        <m:ctrlPr>
                          <a:rPr lang="tr-TR" sz="1600" smtClean="0">
                            <a:latin typeface="Cambria Math" panose="02040503050406030204" pitchFamily="18" charset="0"/>
                          </a:rPr>
                        </m:ctrlPr>
                      </m:dPr>
                      <m:e>
                        <m:r>
                          <a:rPr lang="tr-TR" sz="1600" smtClean="0">
                            <a:latin typeface="Cambria Math" panose="02040503050406030204" pitchFamily="18" charset="0"/>
                          </a:rPr>
                          <m:t>3</m:t>
                        </m:r>
                        <m:r>
                          <a:rPr lang="tr-TR" sz="1600" smtClean="0">
                            <a:latin typeface="Cambria Math" panose="02040503050406030204" pitchFamily="18" charset="0"/>
                          </a:rPr>
                          <m:t>𝑥</m:t>
                        </m:r>
                        <m:r>
                          <a:rPr lang="tr-TR" sz="1600" smtClean="0">
                            <a:latin typeface="Cambria Math" panose="02040503050406030204" pitchFamily="18" charset="0"/>
                          </a:rPr>
                          <m:t>+2</m:t>
                        </m:r>
                      </m:e>
                    </m:d>
                    <m:r>
                      <a:rPr lang="tr-TR" sz="1600" smtClean="0">
                        <a:latin typeface="Cambria Math" panose="02040503050406030204" pitchFamily="18" charset="0"/>
                      </a:rPr>
                      <m:t>=2</m:t>
                    </m:r>
                    <m:d>
                      <m:dPr>
                        <m:ctrlPr>
                          <a:rPr lang="tr-TR" sz="1600" smtClean="0">
                            <a:latin typeface="Cambria Math" panose="02040503050406030204" pitchFamily="18" charset="0"/>
                          </a:rPr>
                        </m:ctrlPr>
                      </m:dPr>
                      <m:e>
                        <m:r>
                          <a:rPr lang="tr-TR" sz="1600" smtClean="0">
                            <a:latin typeface="Cambria Math" panose="02040503050406030204" pitchFamily="18" charset="0"/>
                          </a:rPr>
                          <m:t>3</m:t>
                        </m:r>
                        <m:r>
                          <a:rPr lang="tr-TR" sz="1600" smtClean="0">
                            <a:latin typeface="Cambria Math" panose="02040503050406030204" pitchFamily="18" charset="0"/>
                          </a:rPr>
                          <m:t>𝑥</m:t>
                        </m:r>
                        <m:r>
                          <a:rPr lang="tr-TR" sz="1600" smtClean="0">
                            <a:latin typeface="Cambria Math" panose="02040503050406030204" pitchFamily="18" charset="0"/>
                          </a:rPr>
                          <m:t>+2</m:t>
                        </m:r>
                      </m:e>
                    </m:d>
                    <m:r>
                      <a:rPr lang="tr-TR" sz="1600" smtClean="0">
                        <a:latin typeface="Cambria Math" panose="02040503050406030204" pitchFamily="18" charset="0"/>
                      </a:rPr>
                      <m:t>+3=6</m:t>
                    </m:r>
                    <m:r>
                      <a:rPr lang="tr-TR" sz="1600" smtClean="0">
                        <a:latin typeface="Cambria Math" panose="02040503050406030204" pitchFamily="18" charset="0"/>
                      </a:rPr>
                      <m:t>𝑥</m:t>
                    </m:r>
                    <m:r>
                      <a:rPr lang="tr-TR" sz="1600" smtClean="0">
                        <a:latin typeface="Cambria Math" panose="02040503050406030204" pitchFamily="18" charset="0"/>
                      </a:rPr>
                      <m:t>+7</m:t>
                    </m:r>
                  </m:oMath>
                </a14:m>
                <a:endParaRPr lang="tr-TR" sz="1600" dirty="0"/>
              </a:p>
              <a:p>
                <a:pPr lvl="1" algn="just">
                  <a:lnSpc>
                    <a:spcPct val="160000"/>
                  </a:lnSpc>
                </a:pPr>
                <a14:m>
                  <m:oMath xmlns:m="http://schemas.openxmlformats.org/officeDocument/2006/math">
                    <m:d>
                      <m:dPr>
                        <m:ctrlPr>
                          <a:rPr lang="tr-TR" sz="1600" smtClean="0">
                            <a:latin typeface="Cambria Math" panose="02040503050406030204" pitchFamily="18" charset="0"/>
                          </a:rPr>
                        </m:ctrlPr>
                      </m:dPr>
                      <m:e>
                        <m:r>
                          <a:rPr lang="tr-TR" sz="1600" smtClean="0">
                            <a:latin typeface="Cambria Math" panose="02040503050406030204" pitchFamily="18" charset="0"/>
                          </a:rPr>
                          <m:t>𝑔</m:t>
                        </m:r>
                        <m:r>
                          <a:rPr lang="tr-TR" sz="1600" smtClean="0">
                            <a:latin typeface="Cambria Math" panose="02040503050406030204" pitchFamily="18" charset="0"/>
                            <a:ea typeface="Cambria Math" panose="02040503050406030204" pitchFamily="18" charset="0"/>
                          </a:rPr>
                          <m:t>∘</m:t>
                        </m:r>
                        <m:r>
                          <a:rPr lang="tr-TR" sz="1600" smtClean="0">
                            <a:latin typeface="Cambria Math" panose="02040503050406030204" pitchFamily="18" charset="0"/>
                            <a:ea typeface="Cambria Math" panose="02040503050406030204" pitchFamily="18" charset="0"/>
                          </a:rPr>
                          <m:t>𝑓</m:t>
                        </m:r>
                      </m:e>
                    </m:d>
                    <m:d>
                      <m:dPr>
                        <m:ctrlPr>
                          <a:rPr lang="tr-TR" sz="1600" smtClean="0">
                            <a:latin typeface="Cambria Math" panose="02040503050406030204" pitchFamily="18" charset="0"/>
                            <a:ea typeface="Cambria Math" panose="02040503050406030204" pitchFamily="18" charset="0"/>
                          </a:rPr>
                        </m:ctrlPr>
                      </m:dPr>
                      <m:e>
                        <m:r>
                          <a:rPr lang="tr-TR" sz="1600" smtClean="0">
                            <a:latin typeface="Cambria Math" panose="02040503050406030204" pitchFamily="18" charset="0"/>
                          </a:rPr>
                          <m:t>𝑥</m:t>
                        </m:r>
                      </m:e>
                    </m:d>
                    <m:r>
                      <a:rPr lang="tr-TR" sz="1600" smtClean="0">
                        <a:latin typeface="Cambria Math" panose="02040503050406030204" pitchFamily="18" charset="0"/>
                      </a:rPr>
                      <m:t>=</m:t>
                    </m:r>
                    <m:r>
                      <a:rPr lang="tr-TR" sz="1600" smtClean="0">
                        <a:latin typeface="Cambria Math" panose="02040503050406030204" pitchFamily="18" charset="0"/>
                      </a:rPr>
                      <m:t>𝑔</m:t>
                    </m:r>
                    <m:d>
                      <m:dPr>
                        <m:ctrlPr>
                          <a:rPr lang="tr-TR" sz="1600" smtClean="0">
                            <a:latin typeface="Cambria Math" panose="02040503050406030204" pitchFamily="18" charset="0"/>
                          </a:rPr>
                        </m:ctrlPr>
                      </m:dPr>
                      <m:e>
                        <m:r>
                          <a:rPr lang="tr-TR" sz="1600" smtClean="0">
                            <a:latin typeface="Cambria Math" panose="02040503050406030204" pitchFamily="18" charset="0"/>
                          </a:rPr>
                          <m:t>𝑓</m:t>
                        </m:r>
                        <m:d>
                          <m:dPr>
                            <m:ctrlPr>
                              <a:rPr lang="tr-TR" sz="1600" smtClean="0">
                                <a:latin typeface="Cambria Math" panose="02040503050406030204" pitchFamily="18" charset="0"/>
                              </a:rPr>
                            </m:ctrlPr>
                          </m:dPr>
                          <m:e>
                            <m:r>
                              <a:rPr lang="tr-TR" sz="1600" smtClean="0">
                                <a:latin typeface="Cambria Math" panose="02040503050406030204" pitchFamily="18" charset="0"/>
                              </a:rPr>
                              <m:t>𝑥</m:t>
                            </m:r>
                          </m:e>
                        </m:d>
                      </m:e>
                    </m:d>
                    <m:r>
                      <a:rPr lang="tr-TR" sz="1600" smtClean="0">
                        <a:latin typeface="Cambria Math" panose="02040503050406030204" pitchFamily="18" charset="0"/>
                      </a:rPr>
                      <m:t>=</m:t>
                    </m:r>
                    <m:r>
                      <a:rPr lang="tr-TR" sz="1600" smtClean="0">
                        <a:latin typeface="Cambria Math" panose="02040503050406030204" pitchFamily="18" charset="0"/>
                      </a:rPr>
                      <m:t>𝑔</m:t>
                    </m:r>
                    <m:d>
                      <m:dPr>
                        <m:ctrlPr>
                          <a:rPr lang="tr-TR" sz="1600" smtClean="0">
                            <a:latin typeface="Cambria Math" panose="02040503050406030204" pitchFamily="18" charset="0"/>
                          </a:rPr>
                        </m:ctrlPr>
                      </m:dPr>
                      <m:e>
                        <m:r>
                          <a:rPr lang="tr-TR" sz="1600" smtClean="0">
                            <a:latin typeface="Cambria Math" panose="02040503050406030204" pitchFamily="18" charset="0"/>
                          </a:rPr>
                          <m:t>2</m:t>
                        </m:r>
                        <m:r>
                          <a:rPr lang="tr-TR" sz="1600" smtClean="0">
                            <a:latin typeface="Cambria Math" panose="02040503050406030204" pitchFamily="18" charset="0"/>
                          </a:rPr>
                          <m:t>𝑥</m:t>
                        </m:r>
                        <m:r>
                          <a:rPr lang="tr-TR" sz="1600" smtClean="0">
                            <a:latin typeface="Cambria Math" panose="02040503050406030204" pitchFamily="18" charset="0"/>
                          </a:rPr>
                          <m:t>+3</m:t>
                        </m:r>
                      </m:e>
                    </m:d>
                    <m:r>
                      <a:rPr lang="tr-TR" sz="1600" smtClean="0">
                        <a:latin typeface="Cambria Math" panose="02040503050406030204" pitchFamily="18" charset="0"/>
                      </a:rPr>
                      <m:t>=3</m:t>
                    </m:r>
                    <m:d>
                      <m:dPr>
                        <m:ctrlPr>
                          <a:rPr lang="tr-TR" sz="1600" smtClean="0">
                            <a:latin typeface="Cambria Math" panose="02040503050406030204" pitchFamily="18" charset="0"/>
                          </a:rPr>
                        </m:ctrlPr>
                      </m:dPr>
                      <m:e>
                        <m:r>
                          <a:rPr lang="tr-TR" sz="1600" smtClean="0">
                            <a:latin typeface="Cambria Math" panose="02040503050406030204" pitchFamily="18" charset="0"/>
                          </a:rPr>
                          <m:t>2</m:t>
                        </m:r>
                        <m:r>
                          <a:rPr lang="tr-TR" sz="1600" smtClean="0">
                            <a:latin typeface="Cambria Math" panose="02040503050406030204" pitchFamily="18" charset="0"/>
                          </a:rPr>
                          <m:t>𝑥</m:t>
                        </m:r>
                        <m:r>
                          <a:rPr lang="tr-TR" sz="1600" smtClean="0">
                            <a:latin typeface="Cambria Math" panose="02040503050406030204" pitchFamily="18" charset="0"/>
                          </a:rPr>
                          <m:t>+3</m:t>
                        </m:r>
                      </m:e>
                    </m:d>
                    <m:r>
                      <a:rPr lang="tr-TR" sz="1600" smtClean="0">
                        <a:latin typeface="Cambria Math" panose="02040503050406030204" pitchFamily="18" charset="0"/>
                      </a:rPr>
                      <m:t>+2=6</m:t>
                    </m:r>
                    <m:r>
                      <a:rPr lang="tr-TR" sz="1600" smtClean="0">
                        <a:latin typeface="Cambria Math" panose="02040503050406030204" pitchFamily="18" charset="0"/>
                      </a:rPr>
                      <m:t>𝑥</m:t>
                    </m:r>
                    <m:r>
                      <a:rPr lang="tr-TR" sz="1600" smtClean="0">
                        <a:latin typeface="Cambria Math" panose="02040503050406030204" pitchFamily="18" charset="0"/>
                      </a:rPr>
                      <m:t>+11</m:t>
                    </m:r>
                  </m:oMath>
                </a14:m>
                <a:endParaRPr lang="tr-TR" sz="1600" dirty="0"/>
              </a:p>
              <a:p>
                <a:pPr algn="just">
                  <a:lnSpc>
                    <a:spcPct val="160000"/>
                  </a:lnSpc>
                </a:pPr>
                <a:endParaRPr lang="tr-TR" sz="2000" dirty="0"/>
              </a:p>
              <a:p>
                <a:pPr algn="just">
                  <a:lnSpc>
                    <a:spcPct val="160000"/>
                  </a:lnSpc>
                </a:pPr>
                <a:r>
                  <a:rPr lang="tr-TR" sz="2000" dirty="0"/>
                  <a:t>Örnek 23'te f ve g fonksiyonları için f ◦ g ve g ◦ f tanımlanmış olsa da, f ◦ g ve g ◦ f eşit değildir. Başka bir deyişle, değişme yasası, fonksiyonların bileşkeleri için geçerli değildir.</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r="-724"/>
                </a:stretch>
              </a:blipFill>
            </p:spPr>
            <p:txBody>
              <a:bodyPr/>
              <a:lstStyle/>
              <a:p>
                <a:r>
                  <a:rPr lang="en-TR">
                    <a:noFill/>
                  </a:rPr>
                  <a:t> </a:t>
                </a:r>
              </a:p>
            </p:txBody>
          </p:sp>
        </mc:Fallback>
      </mc:AlternateContent>
    </p:spTree>
    <p:extLst>
      <p:ext uri="{BB962C8B-B14F-4D97-AF65-F5344CB8AC3E}">
        <p14:creationId xmlns:p14="http://schemas.microsoft.com/office/powerpoint/2010/main" val="1843918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Fonksiyonların Grafiği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2000" dirty="0"/>
                  <a:t>A × B'deki bir çift kümesini A'dan B'ye kadar her fonksiyonla ilişkilendirebiliriz. Bu çiftler kümesine fonksiyonun grafiği denir ve fonksiyonun davranışını anlamaya yardımcı olmak için genellikle resimli olarak gösterilir. </a:t>
                </a:r>
              </a:p>
              <a:p>
                <a:pPr algn="just">
                  <a:lnSpc>
                    <a:spcPct val="160000"/>
                  </a:lnSpc>
                </a:pPr>
                <a:r>
                  <a:rPr lang="tr-TR" sz="2000" dirty="0"/>
                  <a:t>f, A kümesinden B kümesine bir fonksiyon olsun. f fonksiyonunun grafiği sıralı çiftler kümesidir: </a:t>
                </a:r>
                <a14:m>
                  <m:oMath xmlns:m="http://schemas.openxmlformats.org/officeDocument/2006/math">
                    <m:d>
                      <m:dPr>
                        <m:begChr m:val="{"/>
                        <m:endChr m:val="|"/>
                        <m:ctrlPr>
                          <a:rPr lang="tr-TR" sz="2000" b="0" i="1" smtClean="0">
                            <a:latin typeface="Cambria Math" panose="02040503050406030204" pitchFamily="18" charset="0"/>
                          </a:rPr>
                        </m:ctrlPr>
                      </m:dPr>
                      <m:e>
                        <m:d>
                          <m:dPr>
                            <m:ctrlPr>
                              <a:rPr lang="tr-TR" sz="2000" b="0" i="1" smtClean="0">
                                <a:latin typeface="Cambria Math" panose="02040503050406030204" pitchFamily="18" charset="0"/>
                              </a:rPr>
                            </m:ctrlPr>
                          </m:dPr>
                          <m:e>
                            <m:r>
                              <a:rPr lang="tr-TR" sz="2000" b="0" i="1" smtClean="0">
                                <a:latin typeface="Cambria Math" panose="02040503050406030204" pitchFamily="18" charset="0"/>
                              </a:rPr>
                              <m:t>𝑎</m:t>
                            </m:r>
                            <m:r>
                              <a:rPr lang="tr-TR" sz="2000" b="0" i="1" smtClean="0">
                                <a:latin typeface="Cambria Math" panose="02040503050406030204" pitchFamily="18" charset="0"/>
                              </a:rPr>
                              <m:t>,</m:t>
                            </m:r>
                            <m:r>
                              <a:rPr lang="tr-TR" sz="2000" b="0" i="1" smtClean="0">
                                <a:latin typeface="Cambria Math" panose="02040503050406030204" pitchFamily="18" charset="0"/>
                              </a:rPr>
                              <m:t>𝑏</m:t>
                            </m:r>
                          </m:e>
                        </m:d>
                      </m:e>
                    </m:d>
                    <m:r>
                      <a:rPr lang="tr-TR" sz="2000" b="0" i="1" smtClean="0">
                        <a:latin typeface="Cambria Math" panose="02040503050406030204" pitchFamily="18" charset="0"/>
                      </a:rPr>
                      <m:t>𝑎</m:t>
                    </m:r>
                    <m:r>
                      <a:rPr lang="tr-TR" sz="2000" b="0" i="1" smtClean="0">
                        <a:latin typeface="Cambria Math" panose="02040503050406030204" pitchFamily="18" charset="0"/>
                        <a:ea typeface="Cambria Math" panose="02040503050406030204" pitchFamily="18" charset="0"/>
                      </a:rPr>
                      <m:t>∈</m:t>
                    </m:r>
                    <m:r>
                      <a:rPr lang="tr-TR" sz="2000" b="0" i="1" smtClean="0">
                        <a:latin typeface="Cambria Math" panose="02040503050406030204" pitchFamily="18" charset="0"/>
                        <a:ea typeface="Cambria Math" panose="02040503050406030204" pitchFamily="18" charset="0"/>
                      </a:rPr>
                      <m:t>𝐴</m:t>
                    </m:r>
                    <m:r>
                      <a:rPr lang="tr-TR" sz="2000" b="0" i="1" smtClean="0">
                        <a:latin typeface="Cambria Math" panose="02040503050406030204" pitchFamily="18" charset="0"/>
                        <a:ea typeface="Cambria Math" panose="02040503050406030204" pitchFamily="18" charset="0"/>
                      </a:rPr>
                      <m:t> </m:t>
                    </m:r>
                    <m:r>
                      <a:rPr lang="tr-TR" sz="2000" b="0" i="1" smtClean="0">
                        <a:latin typeface="Cambria Math" panose="02040503050406030204" pitchFamily="18" charset="0"/>
                        <a:ea typeface="Cambria Math" panose="02040503050406030204" pitchFamily="18" charset="0"/>
                      </a:rPr>
                      <m:t>𝑣𝑒</m:t>
                    </m:r>
                    <m:r>
                      <a:rPr lang="tr-TR" sz="2000" b="0" i="1" smtClean="0">
                        <a:latin typeface="Cambria Math" panose="02040503050406030204" pitchFamily="18" charset="0"/>
                        <a:ea typeface="Cambria Math" panose="02040503050406030204" pitchFamily="18" charset="0"/>
                      </a:rPr>
                      <m:t> </m:t>
                    </m:r>
                    <m:r>
                      <a:rPr lang="tr-TR" sz="2000" b="0" i="1" smtClean="0">
                        <a:latin typeface="Cambria Math" panose="02040503050406030204" pitchFamily="18" charset="0"/>
                        <a:ea typeface="Cambria Math" panose="02040503050406030204" pitchFamily="18" charset="0"/>
                      </a:rPr>
                      <m:t>𝑓</m:t>
                    </m:r>
                    <m:d>
                      <m:dPr>
                        <m:ctrlPr>
                          <a:rPr lang="tr-TR" sz="2000" b="0" i="1" smtClean="0">
                            <a:latin typeface="Cambria Math" panose="02040503050406030204" pitchFamily="18" charset="0"/>
                            <a:ea typeface="Cambria Math" panose="02040503050406030204" pitchFamily="18" charset="0"/>
                          </a:rPr>
                        </m:ctrlPr>
                      </m:dPr>
                      <m:e>
                        <m:r>
                          <a:rPr lang="tr-TR" sz="2000" b="0" i="1" smtClean="0">
                            <a:latin typeface="Cambria Math" panose="02040503050406030204" pitchFamily="18" charset="0"/>
                            <a:ea typeface="Cambria Math" panose="02040503050406030204" pitchFamily="18" charset="0"/>
                          </a:rPr>
                          <m:t>𝑎</m:t>
                        </m:r>
                      </m:e>
                    </m:d>
                    <m:r>
                      <a:rPr lang="tr-TR" sz="2000" b="0" i="1" smtClean="0">
                        <a:latin typeface="Cambria Math" panose="02040503050406030204" pitchFamily="18" charset="0"/>
                        <a:ea typeface="Cambria Math" panose="02040503050406030204" pitchFamily="18" charset="0"/>
                      </a:rPr>
                      <m:t>=</m:t>
                    </m:r>
                    <m:r>
                      <a:rPr lang="tr-TR" sz="2000" b="0" i="1" smtClean="0">
                        <a:latin typeface="Cambria Math" panose="02040503050406030204" pitchFamily="18" charset="0"/>
                        <a:ea typeface="Cambria Math" panose="02040503050406030204" pitchFamily="18" charset="0"/>
                      </a:rPr>
                      <m:t>𝑏</m:t>
                    </m:r>
                    <m:r>
                      <a:rPr lang="tr-TR" sz="2000" b="0" i="1" smtClean="0">
                        <a:latin typeface="Cambria Math" panose="02040503050406030204" pitchFamily="18" charset="0"/>
                      </a:rPr>
                      <m:t>}</m:t>
                    </m:r>
                  </m:oMath>
                </a14:m>
                <a:endParaRPr lang="tr-TR" sz="20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r="-724"/>
                </a:stretch>
              </a:blipFill>
            </p:spPr>
            <p:txBody>
              <a:bodyPr/>
              <a:lstStyle/>
              <a:p>
                <a:r>
                  <a:rPr lang="en-TR">
                    <a:noFill/>
                  </a:rPr>
                  <a:t> </a:t>
                </a:r>
              </a:p>
            </p:txBody>
          </p:sp>
        </mc:Fallback>
      </mc:AlternateContent>
    </p:spTree>
    <p:extLst>
      <p:ext uri="{BB962C8B-B14F-4D97-AF65-F5344CB8AC3E}">
        <p14:creationId xmlns:p14="http://schemas.microsoft.com/office/powerpoint/2010/main" val="2401213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Fonksiyonların Grafiği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2000" dirty="0"/>
                  <a:t>f, A kümesinden B kümesine bir fonksiyon olsun. f fonksiyonunun grafiği sıralı çiftler kümesidir: </a:t>
                </a:r>
                <a14:m>
                  <m:oMath xmlns:m="http://schemas.openxmlformats.org/officeDocument/2006/math">
                    <m:d>
                      <m:dPr>
                        <m:begChr m:val="{"/>
                        <m:endChr m:val="|"/>
                        <m:ctrlPr>
                          <a:rPr lang="tr-TR" sz="2000" b="0" i="1" smtClean="0">
                            <a:latin typeface="Cambria Math" panose="02040503050406030204" pitchFamily="18" charset="0"/>
                          </a:rPr>
                        </m:ctrlPr>
                      </m:dPr>
                      <m:e>
                        <m:d>
                          <m:dPr>
                            <m:ctrlPr>
                              <a:rPr lang="tr-TR" sz="2000" b="0" i="1" smtClean="0">
                                <a:latin typeface="Cambria Math" panose="02040503050406030204" pitchFamily="18" charset="0"/>
                              </a:rPr>
                            </m:ctrlPr>
                          </m:dPr>
                          <m:e>
                            <m:r>
                              <a:rPr lang="tr-TR" sz="2000" b="0" i="1" smtClean="0">
                                <a:latin typeface="Cambria Math" panose="02040503050406030204" pitchFamily="18" charset="0"/>
                              </a:rPr>
                              <m:t>𝑎</m:t>
                            </m:r>
                            <m:r>
                              <a:rPr lang="tr-TR" sz="2000" b="0" i="1" smtClean="0">
                                <a:latin typeface="Cambria Math" panose="02040503050406030204" pitchFamily="18" charset="0"/>
                              </a:rPr>
                              <m:t>,</m:t>
                            </m:r>
                            <m:r>
                              <a:rPr lang="tr-TR" sz="2000" b="0" i="1" smtClean="0">
                                <a:latin typeface="Cambria Math" panose="02040503050406030204" pitchFamily="18" charset="0"/>
                              </a:rPr>
                              <m:t>𝑏</m:t>
                            </m:r>
                          </m:e>
                        </m:d>
                      </m:e>
                    </m:d>
                    <m:r>
                      <a:rPr lang="tr-TR" sz="2000" b="0" i="1" smtClean="0">
                        <a:latin typeface="Cambria Math" panose="02040503050406030204" pitchFamily="18" charset="0"/>
                      </a:rPr>
                      <m:t>𝑎</m:t>
                    </m:r>
                    <m:r>
                      <a:rPr lang="tr-TR" sz="2000" b="0" i="1" smtClean="0">
                        <a:latin typeface="Cambria Math" panose="02040503050406030204" pitchFamily="18" charset="0"/>
                        <a:ea typeface="Cambria Math" panose="02040503050406030204" pitchFamily="18" charset="0"/>
                      </a:rPr>
                      <m:t>∈</m:t>
                    </m:r>
                    <m:r>
                      <a:rPr lang="tr-TR" sz="2000" b="0" i="1" smtClean="0">
                        <a:latin typeface="Cambria Math" panose="02040503050406030204" pitchFamily="18" charset="0"/>
                        <a:ea typeface="Cambria Math" panose="02040503050406030204" pitchFamily="18" charset="0"/>
                      </a:rPr>
                      <m:t>𝐴</m:t>
                    </m:r>
                    <m:r>
                      <a:rPr lang="tr-TR" sz="2000" b="0" i="1" smtClean="0">
                        <a:latin typeface="Cambria Math" panose="02040503050406030204" pitchFamily="18" charset="0"/>
                        <a:ea typeface="Cambria Math" panose="02040503050406030204" pitchFamily="18" charset="0"/>
                      </a:rPr>
                      <m:t> </m:t>
                    </m:r>
                    <m:r>
                      <a:rPr lang="tr-TR" sz="2000" b="0" i="1" smtClean="0">
                        <a:latin typeface="Cambria Math" panose="02040503050406030204" pitchFamily="18" charset="0"/>
                        <a:ea typeface="Cambria Math" panose="02040503050406030204" pitchFamily="18" charset="0"/>
                      </a:rPr>
                      <m:t>𝑣𝑒</m:t>
                    </m:r>
                    <m:r>
                      <a:rPr lang="tr-TR" sz="2000" b="0" i="1" smtClean="0">
                        <a:latin typeface="Cambria Math" panose="02040503050406030204" pitchFamily="18" charset="0"/>
                        <a:ea typeface="Cambria Math" panose="02040503050406030204" pitchFamily="18" charset="0"/>
                      </a:rPr>
                      <m:t> </m:t>
                    </m:r>
                    <m:r>
                      <a:rPr lang="tr-TR" sz="2000" b="0" i="1" smtClean="0">
                        <a:latin typeface="Cambria Math" panose="02040503050406030204" pitchFamily="18" charset="0"/>
                        <a:ea typeface="Cambria Math" panose="02040503050406030204" pitchFamily="18" charset="0"/>
                      </a:rPr>
                      <m:t>𝑓</m:t>
                    </m:r>
                    <m:d>
                      <m:dPr>
                        <m:ctrlPr>
                          <a:rPr lang="tr-TR" sz="2000" b="0" i="1" smtClean="0">
                            <a:latin typeface="Cambria Math" panose="02040503050406030204" pitchFamily="18" charset="0"/>
                            <a:ea typeface="Cambria Math" panose="02040503050406030204" pitchFamily="18" charset="0"/>
                          </a:rPr>
                        </m:ctrlPr>
                      </m:dPr>
                      <m:e>
                        <m:r>
                          <a:rPr lang="tr-TR" sz="2000" b="0" i="1" smtClean="0">
                            <a:latin typeface="Cambria Math" panose="02040503050406030204" pitchFamily="18" charset="0"/>
                            <a:ea typeface="Cambria Math" panose="02040503050406030204" pitchFamily="18" charset="0"/>
                          </a:rPr>
                          <m:t>𝑎</m:t>
                        </m:r>
                      </m:e>
                    </m:d>
                    <m:r>
                      <a:rPr lang="tr-TR" sz="2000" b="0" i="1" smtClean="0">
                        <a:latin typeface="Cambria Math" panose="02040503050406030204" pitchFamily="18" charset="0"/>
                        <a:ea typeface="Cambria Math" panose="02040503050406030204" pitchFamily="18" charset="0"/>
                      </a:rPr>
                      <m:t>=</m:t>
                    </m:r>
                    <m:r>
                      <a:rPr lang="tr-TR" sz="2000" b="0" i="1" smtClean="0">
                        <a:latin typeface="Cambria Math" panose="02040503050406030204" pitchFamily="18" charset="0"/>
                        <a:ea typeface="Cambria Math" panose="02040503050406030204" pitchFamily="18" charset="0"/>
                      </a:rPr>
                      <m:t>𝑏</m:t>
                    </m:r>
                    <m:r>
                      <a:rPr lang="tr-TR" sz="2000" b="0" i="1" smtClean="0">
                        <a:latin typeface="Cambria Math" panose="02040503050406030204" pitchFamily="18" charset="0"/>
                      </a:rPr>
                      <m:t>}</m:t>
                    </m:r>
                  </m:oMath>
                </a14:m>
                <a:endParaRPr lang="tr-TR" sz="2000" dirty="0"/>
              </a:p>
              <a:p>
                <a:pPr algn="just">
                  <a:lnSpc>
                    <a:spcPct val="160000"/>
                  </a:lnSpc>
                </a:pPr>
                <a:r>
                  <a:rPr lang="tr-TR" sz="2000" dirty="0"/>
                  <a:t>Tanımdan, A'dan B'ye bir f fonksiyonunun grafiği, ikinci girişi f tarafından birinci girişe atanan B öğesine eşit olan sıralı çiftleri içeren A × B'nin alt kümesidir. Ayrıca, A'dan B'ye bir f fonksiyonunun grafiğinin, f fonksiyonu tarafından belirlenen A'dan B'ye olan ilişkiyle aynı olduğuna dikkat edin. </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r="-724"/>
                </a:stretch>
              </a:blipFill>
            </p:spPr>
            <p:txBody>
              <a:bodyPr/>
              <a:lstStyle/>
              <a:p>
                <a:r>
                  <a:rPr lang="en-TR">
                    <a:noFill/>
                  </a:rPr>
                  <a:t> </a:t>
                </a:r>
              </a:p>
            </p:txBody>
          </p:sp>
        </mc:Fallback>
      </mc:AlternateContent>
    </p:spTree>
    <p:extLst>
      <p:ext uri="{BB962C8B-B14F-4D97-AF65-F5344CB8AC3E}">
        <p14:creationId xmlns:p14="http://schemas.microsoft.com/office/powerpoint/2010/main" val="361027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200" y="1825625"/>
            <a:ext cx="10515600" cy="4351338"/>
          </a:xfrm>
        </p:spPr>
        <p:txBody>
          <a:bodyPr>
            <a:normAutofit/>
          </a:bodyPr>
          <a:lstStyle/>
          <a:p>
            <a:pPr algn="just">
              <a:lnSpc>
                <a:spcPct val="160000"/>
              </a:lnSpc>
            </a:pPr>
            <a:r>
              <a:rPr lang="tr-TR" sz="1600" dirty="0"/>
              <a:t>Çoğu durumda, bir kümenin her bir elemanına ikinci bir kümenin belirli bir elemanını atarız. Örneğin, ayrık bir matematik sınıfındaki her öğrenciye {A, B, C, D, F } kümesinden bir harf notu verildiğini varsayalım. Ve notların Adams için A, </a:t>
            </a:r>
            <a:r>
              <a:rPr lang="tr-TR" sz="1600" dirty="0" err="1"/>
              <a:t>Chou</a:t>
            </a:r>
            <a:r>
              <a:rPr lang="tr-TR" sz="1600" dirty="0"/>
              <a:t> için C, </a:t>
            </a:r>
            <a:r>
              <a:rPr lang="tr-TR" sz="1600" dirty="0" err="1"/>
              <a:t>Goodfriend</a:t>
            </a:r>
            <a:r>
              <a:rPr lang="tr-TR" sz="1600" dirty="0"/>
              <a:t> için B, </a:t>
            </a:r>
            <a:r>
              <a:rPr lang="tr-TR" sz="1600" dirty="0" err="1"/>
              <a:t>Rodriguez</a:t>
            </a:r>
            <a:r>
              <a:rPr lang="tr-TR" sz="1600" dirty="0"/>
              <a:t> için A ve Stevens için F olduğunu varsayalım.</a:t>
            </a:r>
          </a:p>
          <a:p>
            <a:pPr algn="just">
              <a:lnSpc>
                <a:spcPct val="160000"/>
              </a:lnSpc>
            </a:pPr>
            <a:r>
              <a:rPr lang="tr-TR" sz="1600" dirty="0"/>
              <a:t>Bu atama bir fonksiyon örneğidir. Fonksiyon kavramı matematik ve bilgisayar bilimlerinde son derece önemlidir. Örneğin, ayrık matematikte, diziler ve diziler gibi ayrık yapıların tanımında fonksiyonlar kullanılır. Fonksiyonlar ayrıca, bir bilgisayarın belirli bir boyuttaki sorunları çözmesinin ne kadar sürdüğünü göstermek için kullanılır. Birçok bilgisayar programı ve alt rutin, fonksiyonların değerlerini hesaplamak için tasarlanmıştır. Kendileri açısından tanımlanan fonksiyonlar olan özyinelemeli fonksiyonlar, bilgisayar bilimi boyunca kullanılır.</a:t>
            </a:r>
          </a:p>
        </p:txBody>
      </p:sp>
      <p:pic>
        <p:nvPicPr>
          <p:cNvPr id="5" name="Picture 4">
            <a:extLst>
              <a:ext uri="{FF2B5EF4-FFF2-40B4-BE49-F238E27FC236}">
                <a16:creationId xmlns:a16="http://schemas.microsoft.com/office/drawing/2014/main" id="{BD72B2BC-3F3B-A44A-87CB-4A5A41DA159F}"/>
              </a:ext>
            </a:extLst>
          </p:cNvPr>
          <p:cNvPicPr>
            <a:picLocks noChangeAspect="1"/>
          </p:cNvPicPr>
          <p:nvPr/>
        </p:nvPicPr>
        <p:blipFill>
          <a:blip r:embed="rId2"/>
          <a:stretch>
            <a:fillRect/>
          </a:stretch>
        </p:blipFill>
        <p:spPr>
          <a:xfrm>
            <a:off x="9319684" y="0"/>
            <a:ext cx="2872316" cy="1655233"/>
          </a:xfrm>
          <a:prstGeom prst="rect">
            <a:avLst/>
          </a:prstGeom>
        </p:spPr>
      </p:pic>
    </p:spTree>
    <p:extLst>
      <p:ext uri="{BB962C8B-B14F-4D97-AF65-F5344CB8AC3E}">
        <p14:creationId xmlns:p14="http://schemas.microsoft.com/office/powerpoint/2010/main" val="3349534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Fonksiyonların Grafiği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600" dirty="0"/>
                  <a:t>Tam sayılar kümesinden tam sayılar kümesine </a:t>
                </a:r>
                <a14:m>
                  <m:oMath xmlns:m="http://schemas.openxmlformats.org/officeDocument/2006/math">
                    <m:r>
                      <a:rPr lang="tr-TR" sz="1600" b="0" i="1" smtClean="0">
                        <a:latin typeface="Cambria Math" panose="02040503050406030204" pitchFamily="18" charset="0"/>
                      </a:rPr>
                      <m:t>𝑓</m:t>
                    </m:r>
                    <m:d>
                      <m:dPr>
                        <m:ctrlPr>
                          <a:rPr lang="tr-TR" sz="1600" b="0" i="1" smtClean="0">
                            <a:latin typeface="Cambria Math" panose="02040503050406030204" pitchFamily="18" charset="0"/>
                          </a:rPr>
                        </m:ctrlPr>
                      </m:dPr>
                      <m:e>
                        <m:r>
                          <a:rPr lang="tr-TR" sz="1600" b="0" i="1" smtClean="0">
                            <a:latin typeface="Cambria Math" panose="02040503050406030204" pitchFamily="18" charset="0"/>
                          </a:rPr>
                          <m:t>𝑛</m:t>
                        </m:r>
                      </m:e>
                    </m:d>
                    <m:r>
                      <a:rPr lang="tr-TR" sz="1600" b="0" i="1" smtClean="0">
                        <a:latin typeface="Cambria Math" panose="02040503050406030204" pitchFamily="18" charset="0"/>
                      </a:rPr>
                      <m:t>=2</m:t>
                    </m:r>
                    <m:r>
                      <a:rPr lang="tr-TR" sz="1600" b="0" i="1" smtClean="0">
                        <a:latin typeface="Cambria Math" panose="02040503050406030204" pitchFamily="18" charset="0"/>
                      </a:rPr>
                      <m:t>𝑛</m:t>
                    </m:r>
                    <m:r>
                      <a:rPr lang="tr-TR" sz="1600" b="0" i="1" smtClean="0">
                        <a:latin typeface="Cambria Math" panose="02040503050406030204" pitchFamily="18" charset="0"/>
                      </a:rPr>
                      <m:t>+1</m:t>
                    </m:r>
                  </m:oMath>
                </a14:m>
                <a:r>
                  <a:rPr lang="tr-TR" sz="1600" dirty="0"/>
                  <a:t> fonksiyonunun grafiğini görüntüleyin. </a:t>
                </a:r>
              </a:p>
              <a:p>
                <a:pPr algn="just">
                  <a:lnSpc>
                    <a:spcPct val="160000"/>
                  </a:lnSpc>
                </a:pPr>
                <a:r>
                  <a:rPr lang="tr-TR" sz="1600" dirty="0"/>
                  <a:t>Tam sayılar kümesinden tam sayılar kümesine </a:t>
                </a:r>
                <a14:m>
                  <m:oMath xmlns:m="http://schemas.openxmlformats.org/officeDocument/2006/math">
                    <m:r>
                      <a:rPr lang="tr-TR" sz="1600" b="0" i="1" smtClean="0">
                        <a:latin typeface="Cambria Math" panose="02040503050406030204" pitchFamily="18" charset="0"/>
                      </a:rPr>
                      <m:t>𝑓</m:t>
                    </m:r>
                    <m:d>
                      <m:dPr>
                        <m:ctrlPr>
                          <a:rPr lang="tr-TR" sz="1600" b="0" i="1" smtClean="0">
                            <a:latin typeface="Cambria Math" panose="02040503050406030204" pitchFamily="18" charset="0"/>
                          </a:rPr>
                        </m:ctrlPr>
                      </m:dPr>
                      <m:e>
                        <m:r>
                          <a:rPr lang="tr-TR" sz="1600" b="0" i="1" smtClean="0">
                            <a:latin typeface="Cambria Math" panose="02040503050406030204" pitchFamily="18" charset="0"/>
                          </a:rPr>
                          <m:t>𝑥</m:t>
                        </m:r>
                      </m:e>
                    </m:d>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𝑥</m:t>
                        </m:r>
                      </m:e>
                      <m:sup>
                        <m:r>
                          <a:rPr lang="tr-TR" sz="1600" b="0" i="1" smtClean="0">
                            <a:latin typeface="Cambria Math" panose="02040503050406030204" pitchFamily="18" charset="0"/>
                          </a:rPr>
                          <m:t>2</m:t>
                        </m:r>
                      </m:sup>
                    </m:sSup>
                  </m:oMath>
                </a14:m>
                <a:r>
                  <a:rPr lang="tr-TR" sz="1600" dirty="0"/>
                  <a:t> fonksiyonunun grafiğini görüntüleyin. </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241"/>
                </a:stretch>
              </a:blipFill>
            </p:spPr>
            <p:txBody>
              <a:bodyPr/>
              <a:lstStyle/>
              <a:p>
                <a:r>
                  <a:rPr lang="en-TR">
                    <a:noFill/>
                  </a:rPr>
                  <a:t> </a:t>
                </a:r>
              </a:p>
            </p:txBody>
          </p:sp>
        </mc:Fallback>
      </mc:AlternateContent>
      <p:pic>
        <p:nvPicPr>
          <p:cNvPr id="5" name="Picture 4">
            <a:extLst>
              <a:ext uri="{FF2B5EF4-FFF2-40B4-BE49-F238E27FC236}">
                <a16:creationId xmlns:a16="http://schemas.microsoft.com/office/drawing/2014/main" id="{D17D7D17-12F2-5E48-AD96-14DA4C7C9CC8}"/>
              </a:ext>
            </a:extLst>
          </p:cNvPr>
          <p:cNvPicPr>
            <a:picLocks noChangeAspect="1"/>
          </p:cNvPicPr>
          <p:nvPr/>
        </p:nvPicPr>
        <p:blipFill>
          <a:blip r:embed="rId3"/>
          <a:stretch>
            <a:fillRect/>
          </a:stretch>
        </p:blipFill>
        <p:spPr>
          <a:xfrm>
            <a:off x="2070098" y="3254375"/>
            <a:ext cx="8051800" cy="3238500"/>
          </a:xfrm>
          <a:prstGeom prst="rect">
            <a:avLst/>
          </a:prstGeom>
        </p:spPr>
      </p:pic>
    </p:spTree>
    <p:extLst>
      <p:ext uri="{BB962C8B-B14F-4D97-AF65-F5344CB8AC3E}">
        <p14:creationId xmlns:p14="http://schemas.microsoft.com/office/powerpoint/2010/main" val="32060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Fonksiyonlarda Tavan ve Zemin</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600" dirty="0"/>
              <a:t>Zemin fonksiyonu, </a:t>
            </a:r>
            <a:r>
              <a:rPr lang="tr-TR" sz="1600" dirty="0" err="1"/>
              <a:t>x'e</a:t>
            </a:r>
            <a:r>
              <a:rPr lang="tr-TR" sz="1600" dirty="0"/>
              <a:t> eşit veya küçük olan en büyük tam sayıyı x gerçek sayısına atar. Zemin fonksiyonunun </a:t>
            </a:r>
            <a:r>
              <a:rPr lang="tr-TR" sz="1600" dirty="0" err="1"/>
              <a:t>x'deki</a:t>
            </a:r>
            <a:r>
              <a:rPr lang="tr-TR" sz="1600" dirty="0"/>
              <a:t> değeri ⌊x⌋ ile gösterilir. </a:t>
            </a:r>
          </a:p>
          <a:p>
            <a:pPr algn="just">
              <a:lnSpc>
                <a:spcPct val="160000"/>
              </a:lnSpc>
            </a:pPr>
            <a:r>
              <a:rPr lang="tr-TR" sz="1600" dirty="0"/>
              <a:t>Tavan fonksiyonu, </a:t>
            </a:r>
            <a:r>
              <a:rPr lang="tr-TR" sz="1600" dirty="0" err="1"/>
              <a:t>x'e</a:t>
            </a:r>
            <a:r>
              <a:rPr lang="tr-TR" sz="1600" dirty="0"/>
              <a:t> eşit veya ondan büyük en küçük tam sayıyı x gerçek sayısına atar. Tavan fonksiyonunun </a:t>
            </a:r>
            <a:r>
              <a:rPr lang="tr-TR" sz="1600" dirty="0" err="1"/>
              <a:t>x'deki</a:t>
            </a:r>
            <a:r>
              <a:rPr lang="tr-TR" sz="1600" dirty="0"/>
              <a:t> değeri ⌈x⌉ ile gösterilir. </a:t>
            </a:r>
          </a:p>
        </p:txBody>
      </p:sp>
      <p:pic>
        <p:nvPicPr>
          <p:cNvPr id="6" name="Picture 5">
            <a:extLst>
              <a:ext uri="{FF2B5EF4-FFF2-40B4-BE49-F238E27FC236}">
                <a16:creationId xmlns:a16="http://schemas.microsoft.com/office/drawing/2014/main" id="{B2C690F9-8CD4-254F-A455-5918309199DC}"/>
              </a:ext>
            </a:extLst>
          </p:cNvPr>
          <p:cNvPicPr>
            <a:picLocks noChangeAspect="1"/>
          </p:cNvPicPr>
          <p:nvPr/>
        </p:nvPicPr>
        <p:blipFill>
          <a:blip r:embed="rId2"/>
          <a:stretch>
            <a:fillRect/>
          </a:stretch>
        </p:blipFill>
        <p:spPr>
          <a:xfrm>
            <a:off x="838199" y="3666480"/>
            <a:ext cx="6253678" cy="2826395"/>
          </a:xfrm>
          <a:prstGeom prst="rect">
            <a:avLst/>
          </a:prstGeom>
        </p:spPr>
      </p:pic>
      <p:pic>
        <p:nvPicPr>
          <p:cNvPr id="8" name="Picture 7">
            <a:extLst>
              <a:ext uri="{FF2B5EF4-FFF2-40B4-BE49-F238E27FC236}">
                <a16:creationId xmlns:a16="http://schemas.microsoft.com/office/drawing/2014/main" id="{E841F0A4-91E0-1D4F-BAC1-397F76AECB68}"/>
              </a:ext>
            </a:extLst>
          </p:cNvPr>
          <p:cNvPicPr>
            <a:picLocks noChangeAspect="1"/>
          </p:cNvPicPr>
          <p:nvPr/>
        </p:nvPicPr>
        <p:blipFill>
          <a:blip r:embed="rId3"/>
          <a:stretch>
            <a:fillRect/>
          </a:stretch>
        </p:blipFill>
        <p:spPr>
          <a:xfrm>
            <a:off x="7683498" y="3622675"/>
            <a:ext cx="3670300" cy="2870200"/>
          </a:xfrm>
          <a:prstGeom prst="rect">
            <a:avLst/>
          </a:prstGeom>
        </p:spPr>
      </p:pic>
    </p:spTree>
    <p:extLst>
      <p:ext uri="{BB962C8B-B14F-4D97-AF65-F5344CB8AC3E}">
        <p14:creationId xmlns:p14="http://schemas.microsoft.com/office/powerpoint/2010/main" val="3871469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Fonksiyonlarda Tavan ve Zemin</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600" dirty="0"/>
              <a:t>Bir bilgisayar diskinde depolanan veya bir veri ağı üzerinden iletilen veriler genellikle bir bayt dizisi olarak temsil edilir. Her bayt 8 bitten oluşur. 100 bit veriyi kodlamak için kaç bayt gerekir? </a:t>
            </a:r>
          </a:p>
          <a:p>
            <a:pPr lvl="1" algn="just">
              <a:lnSpc>
                <a:spcPct val="160000"/>
              </a:lnSpc>
            </a:pPr>
            <a:r>
              <a:rPr lang="tr-TR" sz="1200" dirty="0"/>
              <a:t>Gereken bayt sayısını belirlemek için, en az 100'ün 8'e bölündüğü bölüm kadar büyük olan en küçük tamsayıyı, yani bir bayttaki bit sayısını belirleriz. Sonuç olarak, ⌈100/8⌉ = ⌈12.5⌉ = 13 bayt gereklidir. </a:t>
            </a:r>
          </a:p>
          <a:p>
            <a:pPr algn="just">
              <a:lnSpc>
                <a:spcPct val="160000"/>
              </a:lnSpc>
            </a:pPr>
            <a:r>
              <a:rPr lang="tr-TR" sz="1600" dirty="0"/>
              <a:t>Asenkron aktarım </a:t>
            </a:r>
            <a:r>
              <a:rPr lang="tr-TR" sz="1600" dirty="0" err="1"/>
              <a:t>modunda</a:t>
            </a:r>
            <a:r>
              <a:rPr lang="tr-TR" sz="1600" dirty="0"/>
              <a:t> (ATM) (omurga ağlarında kullanılan bir iletişim protokolü), veriler 53 baytlık hücreler halinde düzenlenir. Saniyede 500 </a:t>
            </a:r>
            <a:r>
              <a:rPr lang="tr-TR" sz="1600" dirty="0" err="1"/>
              <a:t>kilobit</a:t>
            </a:r>
            <a:r>
              <a:rPr lang="tr-TR" sz="1600" dirty="0"/>
              <a:t> hızında veri ileten bir bağlantı üzerinden 1 dakikada kaç ATM hücresi iletilebilir? </a:t>
            </a:r>
          </a:p>
          <a:p>
            <a:pPr lvl="1" algn="just">
              <a:lnSpc>
                <a:spcPct val="160000"/>
              </a:lnSpc>
            </a:pPr>
            <a:r>
              <a:rPr lang="tr-TR" sz="1200" dirty="0"/>
              <a:t>1 dakikada bu bağlantı 500.000 · 60 = 30.000.000 bit iletebilir. Her ATM hücresi 53 bayt uzunluğundadır, yani 53 · 8 = 424 bit uzunluğundadır. 1 dakikada iletilebilecek hücre sayısını belirlemek için 30.000.000 424'e bölündüğünde bölümü geçmeyen en büyük tamsayıyı belirleriz. Sonuç olarak, ⌊30.000.000/424⌋ = 70.754 ATM hücresi, saniyede 500 </a:t>
            </a:r>
            <a:r>
              <a:rPr lang="tr-TR" sz="1200" dirty="0" err="1"/>
              <a:t>kilobit</a:t>
            </a:r>
            <a:r>
              <a:rPr lang="tr-TR" sz="1200" dirty="0"/>
              <a:t> üzerinden 1 dakikada iletilebilir.</a:t>
            </a:r>
          </a:p>
        </p:txBody>
      </p:sp>
    </p:spTree>
    <p:extLst>
      <p:ext uri="{BB962C8B-B14F-4D97-AF65-F5344CB8AC3E}">
        <p14:creationId xmlns:p14="http://schemas.microsoft.com/office/powerpoint/2010/main" val="3063670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Fonksiyonlarda Tavan ve Zemin</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800" dirty="0"/>
              <a:t>x bir gerçek sayıysa, ⌊2x⌋ = ⌊x⌋ + ⌊x + 1/2⌋ olduğunu kanıtlayın. </a:t>
            </a:r>
          </a:p>
          <a:p>
            <a:pPr lvl="1" algn="just">
              <a:lnSpc>
                <a:spcPct val="160000"/>
              </a:lnSpc>
            </a:pPr>
            <a:r>
              <a:rPr lang="tr-TR" sz="1600" dirty="0"/>
              <a:t>Bu ifadeyi kanıtlamak için x=</a:t>
            </a:r>
            <a:r>
              <a:rPr lang="tr-TR" sz="1600" dirty="0" err="1"/>
              <a:t>n+ε</a:t>
            </a:r>
            <a:r>
              <a:rPr lang="tr-TR" sz="1600" dirty="0"/>
              <a:t> ifadesini kabul edelim, burada n bir tamsayıdır ve 0≤ε&lt;1. </a:t>
            </a:r>
            <a:r>
              <a:rPr lang="tr-TR" sz="1600" dirty="0" err="1"/>
              <a:t>ε</a:t>
            </a:r>
            <a:r>
              <a:rPr lang="tr-TR" sz="1600" dirty="0"/>
              <a:t>’ </a:t>
            </a:r>
            <a:r>
              <a:rPr lang="tr-TR" sz="1600" dirty="0" err="1"/>
              <a:t>nin</a:t>
            </a:r>
            <a:r>
              <a:rPr lang="tr-TR" sz="1600" dirty="0"/>
              <a:t> 1/2'den küçük, büyük veya eşit olmasına bağlı olarak dikkate alınması gereken iki durum vardır. </a:t>
            </a:r>
          </a:p>
          <a:p>
            <a:pPr lvl="1" algn="just">
              <a:lnSpc>
                <a:spcPct val="160000"/>
              </a:lnSpc>
            </a:pPr>
            <a:r>
              <a:rPr lang="tr-TR" sz="1600" dirty="0"/>
              <a:t>İlk önce 0≤ε&lt;1/2 olduğu durumu ele alıyoruz. Bu durumda 2x=2n+2ε ve ⌊2x⌋=2n çünkü 0≤2ε&lt;1. Benzer şekilde, x+1/2=n+(1/2+ε), böylece ⌊x+1/2⌋=n, çünkü 0&lt;1/2+ε&lt;1. Sonuç olarak, ⌊2x⌋ = 2n ve ⌊x⌋+⌊x+1/2⌋=</a:t>
            </a:r>
            <a:r>
              <a:rPr lang="tr-TR" sz="1600" dirty="0" err="1"/>
              <a:t>n+n</a:t>
            </a:r>
            <a:r>
              <a:rPr lang="tr-TR" sz="1600" dirty="0"/>
              <a:t>=2n.</a:t>
            </a:r>
          </a:p>
          <a:p>
            <a:pPr lvl="1" algn="just">
              <a:lnSpc>
                <a:spcPct val="160000"/>
              </a:lnSpc>
            </a:pPr>
            <a:r>
              <a:rPr lang="tr-TR" sz="1600" dirty="0"/>
              <a:t>Daha sonra, 1/2≤</a:t>
            </a:r>
            <a:r>
              <a:rPr lang="el-GR" sz="1600" dirty="0"/>
              <a:t>ε&lt;1 </a:t>
            </a:r>
            <a:r>
              <a:rPr lang="tr-TR" sz="1600" dirty="0"/>
              <a:t>olduğu durumu ele alıyoruz. Bu durumda, 2x=2n+2</a:t>
            </a:r>
            <a:r>
              <a:rPr lang="el-GR" sz="1600" dirty="0"/>
              <a:t>ε=(2</a:t>
            </a:r>
            <a:r>
              <a:rPr lang="tr-TR" sz="1600" dirty="0"/>
              <a:t>n+1)+(2</a:t>
            </a:r>
            <a:r>
              <a:rPr lang="el-GR" sz="1600" dirty="0"/>
              <a:t>ε−1). 0≤2ε−1&lt;1 </a:t>
            </a:r>
            <a:r>
              <a:rPr lang="tr-TR" sz="1600" dirty="0"/>
              <a:t>olduğundan ⌊2x⌋=2n+1 olur. ⌊x+1/2⌋=⌊n+(1/2 +</a:t>
            </a:r>
            <a:r>
              <a:rPr lang="el-GR" sz="1600" dirty="0"/>
              <a:t>ε)⌋=⌊</a:t>
            </a:r>
            <a:r>
              <a:rPr lang="tr-TR" sz="1600" dirty="0"/>
              <a:t>n+1+(</a:t>
            </a:r>
            <a:r>
              <a:rPr lang="el-GR" sz="1600" dirty="0"/>
              <a:t>ε−</a:t>
            </a:r>
            <a:r>
              <a:rPr lang="tr-TR" sz="1600" dirty="0"/>
              <a:t>1/2</a:t>
            </a:r>
            <a:r>
              <a:rPr lang="el-GR" sz="1600" dirty="0"/>
              <a:t>)⌋ </a:t>
            </a:r>
            <a:r>
              <a:rPr lang="tr-TR" sz="1600" dirty="0"/>
              <a:t>ve 0≤</a:t>
            </a:r>
            <a:r>
              <a:rPr lang="el-GR" sz="1600" dirty="0"/>
              <a:t>ε−</a:t>
            </a:r>
            <a:r>
              <a:rPr lang="tr-TR" sz="1600" dirty="0"/>
              <a:t>1/2</a:t>
            </a:r>
            <a:r>
              <a:rPr lang="el-GR" sz="1600" dirty="0"/>
              <a:t> &lt;1 </a:t>
            </a:r>
            <a:r>
              <a:rPr lang="tr-TR" sz="1600" dirty="0"/>
              <a:t>olduğundan, ⌊x+1/2⌋= n+1 olur. Sonuç olarak, ⌊2x⌋=2n+1 ve ⌊x⌋+⌊x+ 1/2⌋=n+(n+1)=2n+1. Bu, kanıtı tamamlar. </a:t>
            </a:r>
          </a:p>
        </p:txBody>
      </p:sp>
    </p:spTree>
    <p:extLst>
      <p:ext uri="{BB962C8B-B14F-4D97-AF65-F5344CB8AC3E}">
        <p14:creationId xmlns:p14="http://schemas.microsoft.com/office/powerpoint/2010/main" val="3572846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Fonksiyonlarda Tavan ve Zemin</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800" dirty="0"/>
              <a:t>Tüm x ve y reel sayıları için ⌈x + y⌉ = ⌈x⌉ + ⌈y⌉ olduğunu ispatlayın veya çürütün. </a:t>
            </a:r>
          </a:p>
          <a:p>
            <a:pPr lvl="1" algn="just">
              <a:lnSpc>
                <a:spcPct val="160000"/>
              </a:lnSpc>
            </a:pPr>
            <a:r>
              <a:rPr lang="tr-TR" sz="1400" dirty="0"/>
              <a:t>Bu ifade makul görünse de, yanlıştır. Bir karşı örnek, x=1/2 ve y=1/2 ile sağlanır. Bu değerlerle ⌈</a:t>
            </a:r>
            <a:r>
              <a:rPr lang="tr-TR" sz="1400" dirty="0" err="1"/>
              <a:t>x+y</a:t>
            </a:r>
            <a:r>
              <a:rPr lang="tr-TR" sz="1400" dirty="0"/>
              <a:t>⌉=⌈21+21⌉=⌈1⌉=1, ancak ⌈x⌉ + ⌈y⌉ = ⌈1/2⌉ + ⌈1/2⌉ = 1 + 1 = 2 olduğunu buluruz. </a:t>
            </a:r>
          </a:p>
          <a:p>
            <a:pPr lvl="1" algn="just">
              <a:lnSpc>
                <a:spcPct val="160000"/>
              </a:lnSpc>
            </a:pPr>
            <a:endParaRPr lang="tr-TR" sz="1400" dirty="0"/>
          </a:p>
        </p:txBody>
      </p:sp>
    </p:spTree>
    <p:extLst>
      <p:ext uri="{BB962C8B-B14F-4D97-AF65-F5344CB8AC3E}">
        <p14:creationId xmlns:p14="http://schemas.microsoft.com/office/powerpoint/2010/main" val="2440877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Kısmi Fonksiyonlar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800" dirty="0"/>
                  <a:t>Bir fonksiyonu değerlendirmek için tasarlanmış bir program, bu işlevin etki alanındaki tüm öğeler için işlevin doğru değerini üretemeyebilir. Örneğin, bir program doğru bir değer üretmeyebilir çünkü fonksiyonun değerlendirilmesi sonsuz bir döngüye veya bir taşmaya yol açabilir. Benzer şekilde, soyut matematikte, genellikle </a:t>
                </a:r>
                <a14:m>
                  <m:oMath xmlns:m="http://schemas.openxmlformats.org/officeDocument/2006/math">
                    <m:f>
                      <m:fPr>
                        <m:ctrlPr>
                          <a:rPr lang="tr-TR" sz="1800" b="0" i="1" smtClean="0">
                            <a:latin typeface="Cambria Math" panose="02040503050406030204" pitchFamily="18" charset="0"/>
                          </a:rPr>
                        </m:ctrlPr>
                      </m:fPr>
                      <m:num>
                        <m:r>
                          <a:rPr lang="tr-TR" sz="1800" b="0" i="1" smtClean="0">
                            <a:latin typeface="Cambria Math" panose="02040503050406030204" pitchFamily="18" charset="0"/>
                          </a:rPr>
                          <m:t>1</m:t>
                        </m:r>
                      </m:num>
                      <m:den>
                        <m:r>
                          <a:rPr lang="tr-TR" sz="1800" b="0" i="1" smtClean="0">
                            <a:latin typeface="Cambria Math" panose="02040503050406030204" pitchFamily="18" charset="0"/>
                          </a:rPr>
                          <m:t>𝑥</m:t>
                        </m:r>
                      </m:den>
                    </m:f>
                    <m:r>
                      <a:rPr lang="tr-TR" sz="1800" b="0" i="1" smtClean="0">
                        <a:latin typeface="Cambria Math" panose="02040503050406030204" pitchFamily="18" charset="0"/>
                      </a:rPr>
                      <m:t>, </m:t>
                    </m:r>
                    <m:rad>
                      <m:radPr>
                        <m:degHide m:val="on"/>
                        <m:ctrlPr>
                          <a:rPr lang="tr-TR" sz="1800" b="0" i="1" smtClean="0">
                            <a:latin typeface="Cambria Math" panose="02040503050406030204" pitchFamily="18" charset="0"/>
                          </a:rPr>
                        </m:ctrlPr>
                      </m:radPr>
                      <m:deg/>
                      <m:e>
                        <m:r>
                          <a:rPr lang="tr-TR" sz="1800" b="0" i="1" smtClean="0">
                            <a:latin typeface="Cambria Math" panose="02040503050406030204" pitchFamily="18" charset="0"/>
                          </a:rPr>
                          <m:t>𝑥</m:t>
                        </m:r>
                      </m:e>
                    </m:rad>
                    <m:r>
                      <a:rPr lang="tr-TR" sz="1800" b="0" i="1" smtClean="0">
                        <a:latin typeface="Cambria Math" panose="02040503050406030204" pitchFamily="18" charset="0"/>
                      </a:rPr>
                      <m:t> </m:t>
                    </m:r>
                    <m:r>
                      <a:rPr lang="tr-TR" sz="1800" b="0" i="1" smtClean="0">
                        <a:latin typeface="Cambria Math" panose="02040503050406030204" pitchFamily="18" charset="0"/>
                      </a:rPr>
                      <m:t>𝑣𝑒</m:t>
                    </m:r>
                    <m:r>
                      <a:rPr lang="tr-TR" sz="1800" b="0" i="1" smtClean="0">
                        <a:latin typeface="Cambria Math" panose="02040503050406030204" pitchFamily="18" charset="0"/>
                      </a:rPr>
                      <m:t> </m:t>
                    </m:r>
                    <m:r>
                      <m:rPr>
                        <m:sty m:val="p"/>
                      </m:rPr>
                      <a:rPr lang="tr-TR" sz="1800" b="0" i="0" smtClean="0">
                        <a:latin typeface="Cambria Math" panose="02040503050406030204" pitchFamily="18" charset="0"/>
                      </a:rPr>
                      <m:t>arcsin</m:t>
                    </m:r>
                    <m:r>
                      <a:rPr lang="tr-TR" sz="1800" b="0" i="1" smtClean="0">
                        <a:latin typeface="Cambria Math" panose="02040503050406030204" pitchFamily="18" charset="0"/>
                      </a:rPr>
                      <m:t>⁡(</m:t>
                    </m:r>
                    <m:r>
                      <a:rPr lang="tr-TR" sz="1800" b="0" i="1" smtClean="0">
                        <a:latin typeface="Cambria Math" panose="02040503050406030204" pitchFamily="18" charset="0"/>
                      </a:rPr>
                      <m:t>𝑥</m:t>
                    </m:r>
                    <m:r>
                      <a:rPr lang="tr-TR" sz="1800" b="0" i="1" smtClean="0">
                        <a:latin typeface="Cambria Math" panose="02040503050406030204" pitchFamily="18" charset="0"/>
                      </a:rPr>
                      <m:t>)</m:t>
                    </m:r>
                  </m:oMath>
                </a14:m>
                <a:r>
                  <a:rPr lang="tr-TR" sz="1800" dirty="0"/>
                  <a:t> gibi gerçek sayıların yalnızca bir alt kümesi için tanımlanan işlevleri tartışmak isteriz. Ayrıca, çocuğu olmayan bir çift için tanımlanmayan “en küçük çocuk” fonksiyonu veya Kuzey Kutup Dairesi üzerinde bazı günler için tanımlanmayan “gün doğumu zamanı” gibi kavramları kullanmak isteyebiliriz. Bu gibi durumları incelemek için kısmi fonksiyon kavramını kullanırız. </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362" r="-603"/>
                </a:stretch>
              </a:blipFill>
            </p:spPr>
            <p:txBody>
              <a:bodyPr/>
              <a:lstStyle/>
              <a:p>
                <a:r>
                  <a:rPr lang="en-TR">
                    <a:noFill/>
                  </a:rPr>
                  <a:t> </a:t>
                </a:r>
              </a:p>
            </p:txBody>
          </p:sp>
        </mc:Fallback>
      </mc:AlternateContent>
    </p:spTree>
    <p:extLst>
      <p:ext uri="{BB962C8B-B14F-4D97-AF65-F5344CB8AC3E}">
        <p14:creationId xmlns:p14="http://schemas.microsoft.com/office/powerpoint/2010/main" val="1293896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Kısmi Fonksiyonlar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800" dirty="0"/>
              <a:t>Tanım: Bir A kümesinden bir B kümesine kısmi bir f fonksiyonu, B'deki benzersiz bir b öğesinin f tanım alanı olarak adlandırılan A'nın bir alt kümesindeki her a öğesine bir atamadır. A ve B kümelerine tanım kümesi ve değer kümesi denir. f'nin tanım alanında olmayan A'daki elemanlar için f'nin tanımsız olduğu söylenir. f'nin tanım alanı A'ya eşit olduğunda, f'nin bir toplam fonksiyon olduğunu söyleriz. </a:t>
            </a:r>
          </a:p>
        </p:txBody>
      </p:sp>
    </p:spTree>
    <p:extLst>
      <p:ext uri="{BB962C8B-B14F-4D97-AF65-F5344CB8AC3E}">
        <p14:creationId xmlns:p14="http://schemas.microsoft.com/office/powerpoint/2010/main" val="783088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Akış ve Toplamlar (Sayma ve Toplam)</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800" dirty="0"/>
                  <a:t>Akış (dizi), sıralı bir listeyi temsil etmek için kullanılan ayrı bir yapıdır. Örneğin </a:t>
                </a:r>
                <a14:m>
                  <m:oMath xmlns:m="http://schemas.openxmlformats.org/officeDocument/2006/math">
                    <m:r>
                      <a:rPr lang="tr-TR" sz="1800" b="0" i="1" smtClean="0">
                        <a:latin typeface="Cambria Math" panose="02040503050406030204" pitchFamily="18" charset="0"/>
                      </a:rPr>
                      <m:t>1,2,3,5,8</m:t>
                    </m:r>
                  </m:oMath>
                </a14:m>
                <a:r>
                  <a:rPr lang="tr-TR" sz="1800" dirty="0"/>
                  <a:t> beş terimli bir dizidir ve </a:t>
                </a:r>
                <a14:m>
                  <m:oMath xmlns:m="http://schemas.openxmlformats.org/officeDocument/2006/math">
                    <m:r>
                      <a:rPr lang="tr-TR" sz="1800" b="0" i="1" smtClean="0">
                        <a:latin typeface="Cambria Math" panose="02040503050406030204" pitchFamily="18" charset="0"/>
                      </a:rPr>
                      <m:t>1,3,9,27,81,…,</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𝑛</m:t>
                        </m:r>
                      </m:sup>
                    </m:sSup>
                    <m:r>
                      <a:rPr lang="tr-TR" sz="1800" b="0" i="1" smtClean="0">
                        <a:latin typeface="Cambria Math" panose="02040503050406030204" pitchFamily="18" charset="0"/>
                      </a:rPr>
                      <m:t>,…</m:t>
                    </m:r>
                  </m:oMath>
                </a14:m>
                <a:r>
                  <a:rPr lang="tr-TR" sz="1800" dirty="0"/>
                  <a:t> sonsuz bir dizidir. </a:t>
                </a:r>
              </a:p>
              <a:p>
                <a:pPr>
                  <a:lnSpc>
                    <a:spcPct val="150000"/>
                  </a:lnSpc>
                </a:pPr>
                <a:endParaRPr lang="tr-TR" sz="1800" dirty="0"/>
              </a:p>
              <a:p>
                <a:pPr>
                  <a:lnSpc>
                    <a:spcPct val="150000"/>
                  </a:lnSpc>
                </a:pPr>
                <a:r>
                  <a:rPr lang="tr-TR" sz="1800" dirty="0"/>
                  <a:t>Bir dizi, tamsayılar kümesinin bir alt kümesinden (genellikle {0, 1, 2, . . .} kümesi veya {1,2,3,...} kümesi) bir S kümesine bir fonksiyondur. n tamsayısının görüntüsünü belirtmek için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𝑛</m:t>
                        </m:r>
                      </m:sub>
                    </m:sSub>
                  </m:oMath>
                </a14:m>
                <a:r>
                  <a:rPr lang="tr-TR" sz="1800" dirty="0"/>
                  <a:t> gösterimini kullanın. </a:t>
                </a:r>
              </a:p>
              <a:p>
                <a:pPr>
                  <a:lnSpc>
                    <a:spcPct val="150000"/>
                  </a:lnSpc>
                </a:pPr>
                <a:endParaRPr lang="tr-TR" sz="1800" dirty="0"/>
              </a:p>
              <a:p>
                <a:pPr>
                  <a:lnSpc>
                    <a:spcPct val="150000"/>
                  </a:lnSpc>
                </a:pPr>
                <a:r>
                  <a:rPr lang="tr-TR" sz="1800" dirty="0"/>
                  <a:t>Diziyi tanımlamak için </a:t>
                </a:r>
                <a14:m>
                  <m:oMath xmlns:m="http://schemas.openxmlformats.org/officeDocument/2006/math">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𝑛</m:t>
                        </m:r>
                      </m:sub>
                    </m:sSub>
                    <m:r>
                      <a:rPr lang="tr-TR" sz="1800" b="0" i="1" smtClean="0">
                        <a:latin typeface="Cambria Math" panose="02040503050406030204" pitchFamily="18" charset="0"/>
                      </a:rPr>
                      <m:t>}</m:t>
                    </m:r>
                  </m:oMath>
                </a14:m>
                <a:r>
                  <a:rPr lang="tr-TR" sz="1800" dirty="0"/>
                  <a:t> gösterimini kullanırız. </a:t>
                </a:r>
                <a:endParaRPr lang="en-US" sz="18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362" r="-1086"/>
                </a:stretch>
              </a:blipFill>
            </p:spPr>
            <p:txBody>
              <a:bodyPr/>
              <a:lstStyle/>
              <a:p>
                <a:r>
                  <a:rPr lang="en-TR">
                    <a:noFill/>
                  </a:rPr>
                  <a:t> </a:t>
                </a:r>
              </a:p>
            </p:txBody>
          </p:sp>
        </mc:Fallback>
      </mc:AlternateContent>
    </p:spTree>
    <p:extLst>
      <p:ext uri="{BB962C8B-B14F-4D97-AF65-F5344CB8AC3E}">
        <p14:creationId xmlns:p14="http://schemas.microsoft.com/office/powerpoint/2010/main" val="634580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Geometrik İlerleme</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14:m>
                  <m:oMath xmlns:m="http://schemas.openxmlformats.org/officeDocument/2006/math">
                    <m:d>
                      <m:dPr>
                        <m:begChr m:val="{"/>
                        <m:endChr m:val="}"/>
                        <m:ctrlPr>
                          <a:rPr lang="tr-TR" sz="1800" b="0" i="1" smtClean="0">
                            <a:latin typeface="Cambria Math" panose="02040503050406030204" pitchFamily="18" charset="0"/>
                          </a:rPr>
                        </m:ctrlPr>
                      </m:dPr>
                      <m:e>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𝑛</m:t>
                            </m:r>
                          </m:sub>
                        </m:sSub>
                      </m:e>
                    </m:d>
                  </m:oMath>
                </a14:m>
                <a:r>
                  <a:rPr lang="en-US" sz="1800" dirty="0"/>
                  <a:t> </a:t>
                </a:r>
                <a:r>
                  <a:rPr lang="en-US" sz="1800" dirty="0" err="1"/>
                  <a:t>dizisi</a:t>
                </a:r>
                <a:r>
                  <a:rPr lang="en-US" sz="1800" dirty="0"/>
                  <a:t> </a:t>
                </a:r>
                <a:r>
                  <a:rPr lang="en-US" sz="1800" dirty="0" err="1"/>
                  <a:t>öyleki</a:t>
                </a:r>
                <a:r>
                  <a:rPr lang="en-US" sz="1800" dirty="0"/>
                  <a:t>: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𝑛</m:t>
                        </m:r>
                      </m:sub>
                    </m:sSub>
                    <m:r>
                      <a:rPr lang="tr-TR" sz="1800" b="0" i="1" smtClean="0">
                        <a:latin typeface="Cambria Math" panose="02040503050406030204" pitchFamily="18" charset="0"/>
                      </a:rPr>
                      <m:t>=</m:t>
                    </m:r>
                    <m:f>
                      <m:fPr>
                        <m:ctrlPr>
                          <a:rPr lang="tr-TR" sz="1800" b="0" i="1" smtClean="0">
                            <a:latin typeface="Cambria Math" panose="02040503050406030204" pitchFamily="18" charset="0"/>
                          </a:rPr>
                        </m:ctrlPr>
                      </m:fPr>
                      <m:num>
                        <m:r>
                          <a:rPr lang="tr-TR" sz="1800" b="0" i="1" smtClean="0">
                            <a:latin typeface="Cambria Math" panose="02040503050406030204" pitchFamily="18" charset="0"/>
                          </a:rPr>
                          <m:t>1</m:t>
                        </m:r>
                      </m:num>
                      <m:den>
                        <m:r>
                          <a:rPr lang="tr-TR" sz="1800" b="0" i="1" smtClean="0">
                            <a:latin typeface="Cambria Math" panose="02040503050406030204" pitchFamily="18" charset="0"/>
                          </a:rPr>
                          <m:t>𝑛</m:t>
                        </m:r>
                      </m:den>
                    </m:f>
                  </m:oMath>
                </a14:m>
                <a:r>
                  <a:rPr lang="en-US" sz="1800" dirty="0"/>
                  <a:t> </a:t>
                </a:r>
                <a14:m>
                  <m:oMath xmlns:m="http://schemas.openxmlformats.org/officeDocument/2006/math">
                    <m:sSub>
                      <m:sSubPr>
                        <m:ctrlPr>
                          <a:rPr lang="tr-TR" sz="1800" b="0" i="1" dirty="0" smtClean="0">
                            <a:latin typeface="Cambria Math" panose="02040503050406030204" pitchFamily="18" charset="0"/>
                          </a:rPr>
                        </m:ctrlPr>
                      </m:sSubPr>
                      <m:e>
                        <m:r>
                          <a:rPr lang="tr-TR" sz="1800" b="0" i="1" dirty="0" smtClean="0">
                            <a:latin typeface="Cambria Math" panose="02040503050406030204" pitchFamily="18" charset="0"/>
                          </a:rPr>
                          <m:t>𝑎</m:t>
                        </m:r>
                      </m:e>
                      <m:sub>
                        <m:r>
                          <a:rPr lang="tr-TR" sz="1800" b="0" i="1" dirty="0" smtClean="0">
                            <a:latin typeface="Cambria Math" panose="02040503050406030204" pitchFamily="18" charset="0"/>
                          </a:rPr>
                          <m:t>1</m:t>
                        </m:r>
                      </m:sub>
                    </m:sSub>
                  </m:oMath>
                </a14:m>
                <a:r>
                  <a:rPr lang="tr-TR" sz="1800" dirty="0"/>
                  <a:t> ile başlayan bu dizinin terimlerinin listesi,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2</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3</m:t>
                        </m:r>
                      </m:sub>
                    </m:sSub>
                    <m:r>
                      <a:rPr lang="tr-TR" sz="1800" b="0" i="1" smtClean="0">
                        <a:latin typeface="Cambria Math" panose="02040503050406030204" pitchFamily="18" charset="0"/>
                      </a:rPr>
                      <m:t>,…</m:t>
                    </m:r>
                  </m:oMath>
                </a14:m>
                <a:r>
                  <a:rPr lang="tr-TR" sz="1800" dirty="0"/>
                  <a:t> ve </a:t>
                </a:r>
                <a14:m>
                  <m:oMath xmlns:m="http://schemas.openxmlformats.org/officeDocument/2006/math">
                    <m:r>
                      <a:rPr lang="tr-TR" sz="1800" b="0" i="0" smtClean="0">
                        <a:latin typeface="Cambria Math" panose="02040503050406030204" pitchFamily="18" charset="0"/>
                      </a:rPr>
                      <m:t>1,</m:t>
                    </m:r>
                    <m:f>
                      <m:fPr>
                        <m:ctrlPr>
                          <a:rPr lang="tr-TR" sz="1800" b="0" i="0" smtClean="0">
                            <a:latin typeface="Cambria Math" panose="02040503050406030204" pitchFamily="18" charset="0"/>
                          </a:rPr>
                        </m:ctrlPr>
                      </m:fPr>
                      <m:num>
                        <m:r>
                          <a:rPr lang="tr-TR" sz="1800" b="0" i="0" smtClean="0">
                            <a:latin typeface="Cambria Math" panose="02040503050406030204" pitchFamily="18" charset="0"/>
                          </a:rPr>
                          <m:t>1</m:t>
                        </m:r>
                      </m:num>
                      <m:den>
                        <m:r>
                          <a:rPr lang="tr-TR" sz="1800" b="0" i="0" smtClean="0">
                            <a:latin typeface="Cambria Math" panose="02040503050406030204" pitchFamily="18" charset="0"/>
                          </a:rPr>
                          <m:t>2</m:t>
                        </m:r>
                      </m:den>
                    </m:f>
                    <m:r>
                      <a:rPr lang="tr-TR" sz="1800" b="0" i="1" smtClean="0">
                        <a:latin typeface="Cambria Math" panose="02040503050406030204" pitchFamily="18" charset="0"/>
                      </a:rPr>
                      <m:t>,</m:t>
                    </m:r>
                    <m:f>
                      <m:fPr>
                        <m:ctrlPr>
                          <a:rPr lang="tr-TR" sz="1800" b="0" i="1" smtClean="0">
                            <a:latin typeface="Cambria Math" panose="02040503050406030204" pitchFamily="18" charset="0"/>
                          </a:rPr>
                        </m:ctrlPr>
                      </m:fPr>
                      <m:num>
                        <m:r>
                          <a:rPr lang="tr-TR" sz="1800" b="0" i="1" smtClean="0">
                            <a:latin typeface="Cambria Math" panose="02040503050406030204" pitchFamily="18" charset="0"/>
                          </a:rPr>
                          <m:t>1</m:t>
                        </m:r>
                      </m:num>
                      <m:den>
                        <m:r>
                          <a:rPr lang="tr-TR" sz="1800" b="0" i="1" smtClean="0">
                            <a:latin typeface="Cambria Math" panose="02040503050406030204" pitchFamily="18" charset="0"/>
                          </a:rPr>
                          <m:t>3</m:t>
                        </m:r>
                      </m:den>
                    </m:f>
                    <m:r>
                      <a:rPr lang="tr-TR" sz="1800" b="0" i="1" smtClean="0">
                        <a:latin typeface="Cambria Math" panose="02040503050406030204" pitchFamily="18" charset="0"/>
                      </a:rPr>
                      <m:t>,</m:t>
                    </m:r>
                    <m:f>
                      <m:fPr>
                        <m:ctrlPr>
                          <a:rPr lang="tr-TR" sz="1800" b="0" i="1" smtClean="0">
                            <a:latin typeface="Cambria Math" panose="02040503050406030204" pitchFamily="18" charset="0"/>
                          </a:rPr>
                        </m:ctrlPr>
                      </m:fPr>
                      <m:num>
                        <m:r>
                          <a:rPr lang="tr-TR" sz="1800" b="0" i="1" smtClean="0">
                            <a:latin typeface="Cambria Math" panose="02040503050406030204" pitchFamily="18" charset="0"/>
                          </a:rPr>
                          <m:t>1</m:t>
                        </m:r>
                      </m:num>
                      <m:den>
                        <m:r>
                          <a:rPr lang="tr-TR" sz="1800" b="0" i="1" smtClean="0">
                            <a:latin typeface="Cambria Math" panose="02040503050406030204" pitchFamily="18" charset="0"/>
                          </a:rPr>
                          <m:t>4</m:t>
                        </m:r>
                      </m:den>
                    </m:f>
                    <m:r>
                      <a:rPr lang="tr-TR" sz="1800" b="0" i="1" smtClean="0">
                        <a:latin typeface="Cambria Math" panose="02040503050406030204" pitchFamily="18" charset="0"/>
                      </a:rPr>
                      <m:t>,…</m:t>
                    </m:r>
                  </m:oMath>
                </a14:m>
                <a:r>
                  <a:rPr lang="tr-TR" sz="1800" dirty="0"/>
                  <a:t> </a:t>
                </a:r>
              </a:p>
              <a:p>
                <a:pPr>
                  <a:lnSpc>
                    <a:spcPct val="150000"/>
                  </a:lnSpc>
                </a:pPr>
                <a:r>
                  <a:rPr lang="tr-TR" sz="1800" dirty="0"/>
                  <a:t>Geometrik bir ilerleme, aşağıdaki formda bir dizidir</a:t>
                </a:r>
              </a:p>
              <a:p>
                <a:pPr lvl="1">
                  <a:lnSpc>
                    <a:spcPct val="150000"/>
                  </a:lnSpc>
                </a:pPr>
                <a14:m>
                  <m:oMath xmlns:m="http://schemas.openxmlformats.org/officeDocument/2006/math">
                    <m:r>
                      <a:rPr lang="tr-TR" sz="1400" b="0" i="1" smtClean="0">
                        <a:latin typeface="Cambria Math" panose="02040503050406030204" pitchFamily="18" charset="0"/>
                      </a:rPr>
                      <m:t>𝑎</m:t>
                    </m:r>
                    <m:r>
                      <a:rPr lang="tr-TR" sz="1400" b="0" i="1" smtClean="0">
                        <a:latin typeface="Cambria Math" panose="02040503050406030204" pitchFamily="18" charset="0"/>
                      </a:rPr>
                      <m:t>, </m:t>
                    </m:r>
                    <m:r>
                      <a:rPr lang="tr-TR" sz="1400" b="0" i="1" smtClean="0">
                        <a:latin typeface="Cambria Math" panose="02040503050406030204" pitchFamily="18" charset="0"/>
                      </a:rPr>
                      <m:t>𝑎𝑟</m:t>
                    </m:r>
                    <m:r>
                      <a:rPr lang="tr-TR" sz="1400" b="0" i="1" smtClean="0">
                        <a:latin typeface="Cambria Math" panose="02040503050406030204" pitchFamily="18" charset="0"/>
                      </a:rPr>
                      <m:t>, </m:t>
                    </m:r>
                    <m:r>
                      <a:rPr lang="tr-TR" sz="1400" b="0" i="1" smtClean="0">
                        <a:latin typeface="Cambria Math" panose="02040503050406030204" pitchFamily="18" charset="0"/>
                      </a:rPr>
                      <m:t>𝑎</m:t>
                    </m:r>
                    <m:sSup>
                      <m:sSupPr>
                        <m:ctrlPr>
                          <a:rPr lang="tr-TR" sz="1400" b="0" i="1" smtClean="0">
                            <a:latin typeface="Cambria Math" panose="02040503050406030204" pitchFamily="18" charset="0"/>
                          </a:rPr>
                        </m:ctrlPr>
                      </m:sSupPr>
                      <m:e>
                        <m:r>
                          <a:rPr lang="tr-TR" sz="1400" b="0" i="1" smtClean="0">
                            <a:latin typeface="Cambria Math" panose="02040503050406030204" pitchFamily="18" charset="0"/>
                          </a:rPr>
                          <m:t>𝑟</m:t>
                        </m:r>
                      </m:e>
                      <m:sup>
                        <m:r>
                          <a:rPr lang="tr-TR" sz="1400" b="0" i="1" smtClean="0">
                            <a:latin typeface="Cambria Math" panose="02040503050406030204" pitchFamily="18" charset="0"/>
                          </a:rPr>
                          <m:t>2</m:t>
                        </m:r>
                      </m:sup>
                    </m:sSup>
                    <m:r>
                      <a:rPr lang="tr-TR" sz="1400" b="0" i="1" smtClean="0">
                        <a:latin typeface="Cambria Math" panose="02040503050406030204" pitchFamily="18" charset="0"/>
                      </a:rPr>
                      <m:t>, …,</m:t>
                    </m:r>
                    <m:r>
                      <a:rPr lang="tr-TR" sz="1400" b="0" i="1" smtClean="0">
                        <a:latin typeface="Cambria Math" panose="02040503050406030204" pitchFamily="18" charset="0"/>
                      </a:rPr>
                      <m:t>𝑎</m:t>
                    </m:r>
                    <m:sSup>
                      <m:sSupPr>
                        <m:ctrlPr>
                          <a:rPr lang="tr-TR" sz="1400" b="0" i="1" smtClean="0">
                            <a:latin typeface="Cambria Math" panose="02040503050406030204" pitchFamily="18" charset="0"/>
                          </a:rPr>
                        </m:ctrlPr>
                      </m:sSupPr>
                      <m:e>
                        <m:r>
                          <a:rPr lang="tr-TR" sz="1400" b="0" i="1" smtClean="0">
                            <a:latin typeface="Cambria Math" panose="02040503050406030204" pitchFamily="18" charset="0"/>
                          </a:rPr>
                          <m:t>𝑟</m:t>
                        </m:r>
                      </m:e>
                      <m:sup>
                        <m:r>
                          <a:rPr lang="tr-TR" sz="1400" b="0" i="1" smtClean="0">
                            <a:latin typeface="Cambria Math" panose="02040503050406030204" pitchFamily="18" charset="0"/>
                          </a:rPr>
                          <m:t>𝑛</m:t>
                        </m:r>
                      </m:sup>
                    </m:sSup>
                    <m:r>
                      <a:rPr lang="tr-TR" sz="1400" b="0" i="1" smtClean="0">
                        <a:latin typeface="Cambria Math" panose="02040503050406030204" pitchFamily="18" charset="0"/>
                      </a:rPr>
                      <m:t>,…</m:t>
                    </m:r>
                  </m:oMath>
                </a14:m>
                <a:r>
                  <a:rPr lang="tr-TR" sz="1400" dirty="0"/>
                  <a:t>  öyleki burada ilk terim a ve ortak oran r gerçek sayılardır. </a:t>
                </a:r>
                <a:endParaRPr lang="tr-TR" sz="1800" dirty="0"/>
              </a:p>
              <a:p>
                <a:pPr>
                  <a:lnSpc>
                    <a:spcPct val="150000"/>
                  </a:lnSpc>
                </a:pP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𝑛</m:t>
                        </m:r>
                      </m:sub>
                    </m:sSub>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−1</m:t>
                            </m:r>
                          </m:e>
                        </m:d>
                      </m:e>
                      <m:sup>
                        <m:r>
                          <a:rPr lang="tr-TR" sz="1800" b="0" i="1" smtClean="0">
                            <a:latin typeface="Cambria Math" panose="02040503050406030204" pitchFamily="18" charset="0"/>
                          </a:rPr>
                          <m:t>𝑛</m:t>
                        </m:r>
                      </m:sup>
                    </m:sSup>
                  </m:oMath>
                </a14:m>
                <a:r>
                  <a:rPr lang="en-US" sz="1800" dirty="0"/>
                  <a:t> </a:t>
                </a:r>
                <a:r>
                  <a:rPr lang="en-US" sz="1800" dirty="0" err="1"/>
                  <a:t>ile</a:t>
                </a:r>
                <a:r>
                  <a:rPr lang="en-US" sz="1800" dirty="0"/>
                  <a:t> </a:t>
                </a:r>
                <a:r>
                  <a:rPr lang="en-US" sz="1800" dirty="0" err="1"/>
                  <a:t>tanımlı</a:t>
                </a:r>
                <a:r>
                  <a:rPr lang="en-US" sz="1800" dirty="0"/>
                  <a:t> </a:t>
                </a:r>
                <a14:m>
                  <m:oMath xmlns:m="http://schemas.openxmlformats.org/officeDocument/2006/math">
                    <m:r>
                      <a:rPr lang="tr-TR" sz="1800" i="1" smtClean="0">
                        <a:latin typeface="Cambria Math" panose="02040503050406030204" pitchFamily="18" charset="0"/>
                      </a:rPr>
                      <m:t>{</m:t>
                    </m:r>
                    <m:sSub>
                      <m:sSubPr>
                        <m:ctrlPr>
                          <a:rPr lang="tr-TR" sz="1800" i="1">
                            <a:latin typeface="Cambria Math" panose="02040503050406030204" pitchFamily="18" charset="0"/>
                          </a:rPr>
                        </m:ctrlPr>
                      </m:sSubPr>
                      <m:e>
                        <m:r>
                          <a:rPr lang="tr-TR" sz="1800" i="1">
                            <a:latin typeface="Cambria Math" panose="02040503050406030204" pitchFamily="18" charset="0"/>
                          </a:rPr>
                          <m:t>𝑏</m:t>
                        </m:r>
                      </m:e>
                      <m:sub>
                        <m:r>
                          <a:rPr lang="tr-TR" sz="1800" i="1">
                            <a:latin typeface="Cambria Math" panose="02040503050406030204" pitchFamily="18" charset="0"/>
                          </a:rPr>
                          <m:t>𝑛</m:t>
                        </m:r>
                      </m:sub>
                    </m:sSub>
                    <m:r>
                      <a:rPr lang="tr-TR" sz="1800" i="1">
                        <a:latin typeface="Cambria Math" panose="02040503050406030204" pitchFamily="18" charset="0"/>
                      </a:rPr>
                      <m:t>}</m:t>
                    </m:r>
                  </m:oMath>
                </a14:m>
                <a:r>
                  <a:rPr lang="en-US" sz="1800" dirty="0"/>
                  <a:t>, </a:t>
                </a:r>
                <a14:m>
                  <m:oMath xmlns:m="http://schemas.openxmlformats.org/officeDocument/2006/math">
                    <m:sSub>
                      <m:sSubPr>
                        <m:ctrlPr>
                          <a:rPr lang="tr-TR" sz="1800" b="0" i="0" smtClean="0">
                            <a:latin typeface="Cambria Math" panose="02040503050406030204" pitchFamily="18" charset="0"/>
                          </a:rPr>
                        </m:ctrlPr>
                      </m:sSubPr>
                      <m:e>
                        <m:r>
                          <m:rPr>
                            <m:sty m:val="p"/>
                          </m:rPr>
                          <a:rPr lang="tr-TR" sz="1800" b="0" i="0" smtClean="0">
                            <a:latin typeface="Cambria Math" panose="02040503050406030204" pitchFamily="18" charset="0"/>
                          </a:rPr>
                          <m:t>c</m:t>
                        </m:r>
                      </m:e>
                      <m:sub>
                        <m:r>
                          <m:rPr>
                            <m:sty m:val="p"/>
                          </m:rPr>
                          <a:rPr lang="tr-TR" sz="1800" b="0" i="0" smtClean="0">
                            <a:latin typeface="Cambria Math" panose="02040503050406030204" pitchFamily="18" charset="0"/>
                          </a:rPr>
                          <m:t>n</m:t>
                        </m:r>
                      </m:sub>
                    </m:sSub>
                    <m:r>
                      <a:rPr lang="tr-TR" sz="1800" b="0" i="0" smtClean="0">
                        <a:latin typeface="Cambria Math" panose="02040503050406030204" pitchFamily="18" charset="0"/>
                      </a:rPr>
                      <m:t>=</m:t>
                    </m:r>
                    <m:r>
                      <a:rPr lang="tr-TR" sz="1800" b="0" i="1" smtClean="0">
                        <a:latin typeface="Cambria Math" panose="02040503050406030204" pitchFamily="18" charset="0"/>
                      </a:rPr>
                      <m:t>2∗</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5</m:t>
                        </m:r>
                      </m:e>
                      <m:sup>
                        <m:r>
                          <a:rPr lang="tr-TR" sz="1800" b="0" i="1" smtClean="0">
                            <a:latin typeface="Cambria Math" panose="02040503050406030204" pitchFamily="18" charset="0"/>
                          </a:rPr>
                          <m:t>𝑛</m:t>
                        </m:r>
                      </m:sup>
                    </m:sSup>
                  </m:oMath>
                </a14:m>
                <a:r>
                  <a:rPr lang="en-US" sz="1800" dirty="0"/>
                  <a:t> </a:t>
                </a:r>
                <a:r>
                  <a:rPr lang="en-US" sz="1800" dirty="0" err="1"/>
                  <a:t>ile</a:t>
                </a:r>
                <a:r>
                  <a:rPr lang="en-US" sz="1800" dirty="0"/>
                  <a:t> </a:t>
                </a:r>
                <a:r>
                  <a:rPr lang="en-US" sz="1800" dirty="0" err="1"/>
                  <a:t>tanımlı</a:t>
                </a:r>
                <a:r>
                  <a:rPr lang="en-US" sz="1800" dirty="0"/>
                  <a:t> </a:t>
                </a:r>
                <a14:m>
                  <m:oMath xmlns:m="http://schemas.openxmlformats.org/officeDocument/2006/math">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𝑐</m:t>
                        </m:r>
                      </m:e>
                      <m:sub>
                        <m:r>
                          <a:rPr lang="tr-TR" sz="1800" b="0" i="1" smtClean="0">
                            <a:latin typeface="Cambria Math" panose="02040503050406030204" pitchFamily="18" charset="0"/>
                          </a:rPr>
                          <m:t>𝑛</m:t>
                        </m:r>
                      </m:sub>
                    </m:sSub>
                    <m:r>
                      <a:rPr lang="tr-TR" sz="1800" b="0" i="1" smtClean="0">
                        <a:latin typeface="Cambria Math" panose="02040503050406030204" pitchFamily="18" charset="0"/>
                      </a:rPr>
                      <m:t>}</m:t>
                    </m:r>
                  </m:oMath>
                </a14:m>
                <a:r>
                  <a:rPr lang="en-US" sz="1800" dirty="0"/>
                  <a:t> </a:t>
                </a:r>
                <a:r>
                  <a:rPr lang="en-US" sz="1800" dirty="0" err="1"/>
                  <a:t>ve</a:t>
                </a:r>
                <a:r>
                  <a:rPr lang="en-US" sz="1800" dirty="0"/>
                  <a:t>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𝑑</m:t>
                        </m:r>
                      </m:e>
                      <m:sub>
                        <m:r>
                          <a:rPr lang="tr-TR" sz="1800" b="0" i="1" smtClean="0">
                            <a:latin typeface="Cambria Math" panose="02040503050406030204" pitchFamily="18" charset="0"/>
                          </a:rPr>
                          <m:t>𝑛</m:t>
                        </m:r>
                      </m:sub>
                    </m:sSub>
                    <m:r>
                      <a:rPr lang="tr-TR" sz="1800" b="0" i="1" smtClean="0">
                        <a:latin typeface="Cambria Math" panose="02040503050406030204" pitchFamily="18" charset="0"/>
                      </a:rPr>
                      <m:t>=6∗</m:t>
                    </m:r>
                    <m:sSup>
                      <m:sSupPr>
                        <m:ctrlPr>
                          <a:rPr lang="tr-TR" sz="1800" b="0" i="1" smtClean="0">
                            <a:latin typeface="Cambria Math" panose="02040503050406030204" pitchFamily="18" charset="0"/>
                          </a:rPr>
                        </m:ctrlPr>
                      </m:sSupPr>
                      <m:e>
                        <m:d>
                          <m:dPr>
                            <m:ctrlPr>
                              <a:rPr lang="tr-TR" sz="1800" b="0" i="1" smtClean="0">
                                <a:latin typeface="Cambria Math" panose="02040503050406030204" pitchFamily="18" charset="0"/>
                              </a:rPr>
                            </m:ctrlPr>
                          </m:dPr>
                          <m:e>
                            <m:f>
                              <m:fPr>
                                <m:ctrlPr>
                                  <a:rPr lang="tr-TR" sz="1800" b="0" i="1" smtClean="0">
                                    <a:latin typeface="Cambria Math" panose="02040503050406030204" pitchFamily="18" charset="0"/>
                                  </a:rPr>
                                </m:ctrlPr>
                              </m:fPr>
                              <m:num>
                                <m:r>
                                  <a:rPr lang="tr-TR" sz="1800" b="0" i="1" smtClean="0">
                                    <a:latin typeface="Cambria Math" panose="02040503050406030204" pitchFamily="18" charset="0"/>
                                  </a:rPr>
                                  <m:t>1</m:t>
                                </m:r>
                              </m:num>
                              <m:den>
                                <m:r>
                                  <a:rPr lang="tr-TR" sz="1800" b="0" i="1" smtClean="0">
                                    <a:latin typeface="Cambria Math" panose="02040503050406030204" pitchFamily="18" charset="0"/>
                                  </a:rPr>
                                  <m:t>3</m:t>
                                </m:r>
                              </m:den>
                            </m:f>
                          </m:e>
                        </m:d>
                      </m:e>
                      <m:sup>
                        <m:r>
                          <a:rPr lang="tr-TR" sz="1800" b="0" i="1" smtClean="0">
                            <a:latin typeface="Cambria Math" panose="02040503050406030204" pitchFamily="18" charset="0"/>
                          </a:rPr>
                          <m:t>𝑛</m:t>
                        </m:r>
                      </m:sup>
                    </m:sSup>
                  </m:oMath>
                </a14:m>
                <a:r>
                  <a:rPr lang="en-US" sz="1800" dirty="0"/>
                  <a:t> </a:t>
                </a:r>
                <a:r>
                  <a:rPr lang="en-US" sz="1800" dirty="0" err="1"/>
                  <a:t>ile</a:t>
                </a:r>
                <a:r>
                  <a:rPr lang="en-US" sz="1800" dirty="0"/>
                  <a:t> </a:t>
                </a:r>
                <a:r>
                  <a:rPr lang="en-US" sz="1800" dirty="0" err="1"/>
                  <a:t>tanımlı</a:t>
                </a:r>
                <a:r>
                  <a:rPr lang="en-US" sz="1800" dirty="0"/>
                  <a:t> </a:t>
                </a:r>
                <a14:m>
                  <m:oMath xmlns:m="http://schemas.openxmlformats.org/officeDocument/2006/math">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𝑑</m:t>
                        </m:r>
                      </m:e>
                      <m:sub>
                        <m:r>
                          <a:rPr lang="tr-TR" sz="1800" b="0" i="1" smtClean="0">
                            <a:latin typeface="Cambria Math" panose="02040503050406030204" pitchFamily="18" charset="0"/>
                          </a:rPr>
                          <m:t>𝑛</m:t>
                        </m:r>
                      </m:sub>
                    </m:sSub>
                    <m:r>
                      <a:rPr lang="tr-TR" sz="1800" b="0" i="1" smtClean="0">
                        <a:latin typeface="Cambria Math" panose="02040503050406030204" pitchFamily="18" charset="0"/>
                      </a:rPr>
                      <m:t>}</m:t>
                    </m:r>
                  </m:oMath>
                </a14:m>
                <a:r>
                  <a:rPr lang="en-US" sz="1800" dirty="0"/>
                  <a:t>  geometric </a:t>
                </a:r>
                <a:r>
                  <a:rPr lang="en-US" sz="1800" dirty="0" err="1"/>
                  <a:t>dizilerin</a:t>
                </a:r>
                <a:r>
                  <a:rPr lang="en-US" sz="1800" dirty="0"/>
                  <a:t> ilk </a:t>
                </a:r>
                <a:r>
                  <a:rPr lang="en-US" sz="1800" dirty="0" err="1"/>
                  <a:t>değer</a:t>
                </a:r>
                <a:r>
                  <a:rPr lang="en-US" sz="1800" dirty="0"/>
                  <a:t> </a:t>
                </a:r>
                <a:r>
                  <a:rPr lang="en-US" sz="1800" dirty="0" err="1"/>
                  <a:t>ve</a:t>
                </a:r>
                <a:r>
                  <a:rPr lang="en-US" sz="1800" dirty="0"/>
                  <a:t> </a:t>
                </a:r>
                <a:r>
                  <a:rPr lang="en-US" sz="1800" dirty="0" err="1"/>
                  <a:t>ortak</a:t>
                </a:r>
                <a:r>
                  <a:rPr lang="en-US" sz="1800" dirty="0"/>
                  <a:t> </a:t>
                </a:r>
                <a:r>
                  <a:rPr lang="en-US" sz="1800" dirty="0" err="1"/>
                  <a:t>oranları</a:t>
                </a:r>
                <a:r>
                  <a:rPr lang="en-US" sz="1800" dirty="0"/>
                  <a:t> </a:t>
                </a:r>
                <a:r>
                  <a:rPr lang="en-US" sz="1800" dirty="0" err="1"/>
                  <a:t>sırasıyla</a:t>
                </a:r>
                <a:r>
                  <a:rPr lang="en-US" sz="1800" dirty="0"/>
                  <a:t> (1,-1), (2,5) </a:t>
                </a:r>
                <a:r>
                  <a:rPr lang="en-US" sz="1800" dirty="0" err="1"/>
                  <a:t>ve</a:t>
                </a:r>
                <a:r>
                  <a:rPr lang="en-US" sz="1800" dirty="0"/>
                  <a:t> (6,1/3) </a:t>
                </a:r>
                <a:r>
                  <a:rPr lang="en-US" sz="1800" dirty="0" err="1"/>
                  <a:t>dür</a:t>
                </a:r>
                <a:r>
                  <a:rPr lang="en-US" sz="1800" dirty="0"/>
                  <a:t>. n=0 </a:t>
                </a:r>
                <a:r>
                  <a:rPr lang="en-US" sz="1800" dirty="0" err="1"/>
                  <a:t>olarak</a:t>
                </a:r>
                <a:r>
                  <a:rPr lang="en-US" sz="1800" dirty="0"/>
                  <a:t> </a:t>
                </a:r>
                <a:r>
                  <a:rPr lang="en-US" sz="1800" dirty="0" err="1"/>
                  <a:t>başladığımızda</a:t>
                </a:r>
                <a:r>
                  <a:rPr lang="en-US" sz="1800" dirty="0"/>
                  <a:t>:</a:t>
                </a:r>
              </a:p>
              <a:p>
                <a:pPr lvl="1">
                  <a:lnSpc>
                    <a:spcPct val="150000"/>
                  </a:lnSpc>
                </a:pPr>
                <a14:m>
                  <m:oMath xmlns:m="http://schemas.openxmlformats.org/officeDocument/2006/math">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0</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1</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2</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3</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4</m:t>
                        </m:r>
                      </m:sub>
                    </m:sSub>
                    <m:r>
                      <a:rPr lang="tr-TR" sz="1400" b="0" i="1" smtClean="0">
                        <a:latin typeface="Cambria Math" panose="02040503050406030204" pitchFamily="18" charset="0"/>
                      </a:rPr>
                      <m:t>,…=1, −1, 1, −1, 1, …</m:t>
                    </m:r>
                  </m:oMath>
                </a14:m>
                <a:endParaRPr lang="en-US" sz="1400" dirty="0"/>
              </a:p>
              <a:p>
                <a:pPr lvl="1">
                  <a:lnSpc>
                    <a:spcPct val="150000"/>
                  </a:lnSpc>
                </a:pPr>
                <a14:m>
                  <m:oMath xmlns:m="http://schemas.openxmlformats.org/officeDocument/2006/math">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𝑐</m:t>
                        </m:r>
                      </m:e>
                      <m:sub>
                        <m:r>
                          <a:rPr lang="tr-TR" sz="1400" b="0" i="1" smtClean="0">
                            <a:latin typeface="Cambria Math" panose="02040503050406030204" pitchFamily="18" charset="0"/>
                          </a:rPr>
                          <m:t>0</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𝑐</m:t>
                        </m:r>
                      </m:e>
                      <m:sub>
                        <m:r>
                          <a:rPr lang="tr-TR" sz="1400" b="0" i="1" smtClean="0">
                            <a:latin typeface="Cambria Math" panose="02040503050406030204" pitchFamily="18" charset="0"/>
                          </a:rPr>
                          <m:t>1</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𝑐</m:t>
                        </m:r>
                      </m:e>
                      <m:sub>
                        <m:r>
                          <a:rPr lang="tr-TR" sz="1400" b="0" i="1" smtClean="0">
                            <a:latin typeface="Cambria Math" panose="02040503050406030204" pitchFamily="18" charset="0"/>
                          </a:rPr>
                          <m:t>2</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𝑐</m:t>
                        </m:r>
                      </m:e>
                      <m:sub>
                        <m:r>
                          <a:rPr lang="tr-TR" sz="1400" b="0" i="1" smtClean="0">
                            <a:latin typeface="Cambria Math" panose="02040503050406030204" pitchFamily="18" charset="0"/>
                          </a:rPr>
                          <m:t>3</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𝑐</m:t>
                        </m:r>
                      </m:e>
                      <m:sub>
                        <m:r>
                          <a:rPr lang="tr-TR" sz="1400" b="0" i="1" smtClean="0">
                            <a:latin typeface="Cambria Math" panose="02040503050406030204" pitchFamily="18" charset="0"/>
                          </a:rPr>
                          <m:t>4</m:t>
                        </m:r>
                      </m:sub>
                    </m:sSub>
                    <m:r>
                      <a:rPr lang="tr-TR" sz="1400" b="0" i="1" smtClean="0">
                        <a:latin typeface="Cambria Math" panose="02040503050406030204" pitchFamily="18" charset="0"/>
                      </a:rPr>
                      <m:t>,…=2, 10, 50, 250, 1250, …</m:t>
                    </m:r>
                  </m:oMath>
                </a14:m>
                <a:endParaRPr lang="en-US" sz="1400" dirty="0"/>
              </a:p>
              <a:p>
                <a:pPr lvl="1">
                  <a:lnSpc>
                    <a:spcPct val="150000"/>
                  </a:lnSpc>
                </a:pPr>
                <a14:m>
                  <m:oMath xmlns:m="http://schemas.openxmlformats.org/officeDocument/2006/math">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0</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1</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2</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3</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4</m:t>
                        </m:r>
                      </m:sub>
                    </m:sSub>
                    <m:r>
                      <a:rPr lang="tr-TR" sz="1400" b="0" i="1" smtClean="0">
                        <a:latin typeface="Cambria Math" panose="02040503050406030204" pitchFamily="18" charset="0"/>
                      </a:rPr>
                      <m:t>,…=6, 2,</m:t>
                    </m:r>
                    <m:f>
                      <m:fPr>
                        <m:ctrlPr>
                          <a:rPr lang="tr-TR" sz="1400" b="0" i="1" smtClean="0">
                            <a:latin typeface="Cambria Math" panose="02040503050406030204" pitchFamily="18" charset="0"/>
                          </a:rPr>
                        </m:ctrlPr>
                      </m:fPr>
                      <m:num>
                        <m:r>
                          <a:rPr lang="tr-TR" sz="1400" b="0" i="1" smtClean="0">
                            <a:latin typeface="Cambria Math" panose="02040503050406030204" pitchFamily="18" charset="0"/>
                          </a:rPr>
                          <m:t>2</m:t>
                        </m:r>
                      </m:num>
                      <m:den>
                        <m:r>
                          <a:rPr lang="tr-TR" sz="1400" b="0" i="1" smtClean="0">
                            <a:latin typeface="Cambria Math" panose="02040503050406030204" pitchFamily="18" charset="0"/>
                          </a:rPr>
                          <m:t>3</m:t>
                        </m:r>
                      </m:den>
                    </m:f>
                    <m:r>
                      <a:rPr lang="tr-TR" sz="1400" b="0" i="1" smtClean="0">
                        <a:latin typeface="Cambria Math" panose="02040503050406030204" pitchFamily="18" charset="0"/>
                      </a:rPr>
                      <m:t>,</m:t>
                    </m:r>
                    <m:f>
                      <m:fPr>
                        <m:ctrlPr>
                          <a:rPr lang="tr-TR" sz="1400" b="0" i="1" smtClean="0">
                            <a:latin typeface="Cambria Math" panose="02040503050406030204" pitchFamily="18" charset="0"/>
                          </a:rPr>
                        </m:ctrlPr>
                      </m:fPr>
                      <m:num>
                        <m:r>
                          <a:rPr lang="tr-TR" sz="1400" b="0" i="1" smtClean="0">
                            <a:latin typeface="Cambria Math" panose="02040503050406030204" pitchFamily="18" charset="0"/>
                          </a:rPr>
                          <m:t>2</m:t>
                        </m:r>
                      </m:num>
                      <m:den>
                        <m:r>
                          <a:rPr lang="tr-TR" sz="1400" b="0" i="1" smtClean="0">
                            <a:latin typeface="Cambria Math" panose="02040503050406030204" pitchFamily="18" charset="0"/>
                          </a:rPr>
                          <m:t>9</m:t>
                        </m:r>
                      </m:den>
                    </m:f>
                    <m:r>
                      <a:rPr lang="tr-TR" sz="1400" b="0" i="1" smtClean="0">
                        <a:latin typeface="Cambria Math" panose="02040503050406030204" pitchFamily="18" charset="0"/>
                      </a:rPr>
                      <m:t>,</m:t>
                    </m:r>
                    <m:f>
                      <m:fPr>
                        <m:ctrlPr>
                          <a:rPr lang="tr-TR" sz="1400" b="0" i="1" smtClean="0">
                            <a:latin typeface="Cambria Math" panose="02040503050406030204" pitchFamily="18" charset="0"/>
                          </a:rPr>
                        </m:ctrlPr>
                      </m:fPr>
                      <m:num>
                        <m:r>
                          <a:rPr lang="tr-TR" sz="1400" b="0" i="1" smtClean="0">
                            <a:latin typeface="Cambria Math" panose="02040503050406030204" pitchFamily="18" charset="0"/>
                          </a:rPr>
                          <m:t>2</m:t>
                        </m:r>
                      </m:num>
                      <m:den>
                        <m:r>
                          <a:rPr lang="tr-TR" sz="1400" b="0" i="1" smtClean="0">
                            <a:latin typeface="Cambria Math" panose="02040503050406030204" pitchFamily="18" charset="0"/>
                          </a:rPr>
                          <m:t>27</m:t>
                        </m:r>
                      </m:den>
                    </m:f>
                    <m:r>
                      <a:rPr lang="tr-TR" sz="1400" b="0" i="1" smtClean="0">
                        <a:latin typeface="Cambria Math" panose="02040503050406030204" pitchFamily="18" charset="0"/>
                      </a:rPr>
                      <m:t>, …</m:t>
                    </m:r>
                  </m:oMath>
                </a14:m>
                <a:endParaRPr lang="en-US" sz="14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362"/>
                </a:stretch>
              </a:blipFill>
            </p:spPr>
            <p:txBody>
              <a:bodyPr/>
              <a:lstStyle/>
              <a:p>
                <a:r>
                  <a:rPr lang="en-TR">
                    <a:noFill/>
                  </a:rPr>
                  <a:t> </a:t>
                </a:r>
              </a:p>
            </p:txBody>
          </p:sp>
        </mc:Fallback>
      </mc:AlternateContent>
    </p:spTree>
    <p:extLst>
      <p:ext uri="{BB962C8B-B14F-4D97-AF65-F5344CB8AC3E}">
        <p14:creationId xmlns:p14="http://schemas.microsoft.com/office/powerpoint/2010/main" val="294404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Aritmetik İlerleme</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en-US" sz="2000" dirty="0"/>
                  <a:t>Tanım: Bir </a:t>
                </a:r>
                <a:r>
                  <a:rPr lang="en-US" sz="2000" dirty="0" err="1"/>
                  <a:t>aritmetik</a:t>
                </a:r>
                <a:r>
                  <a:rPr lang="en-US" sz="2000" dirty="0"/>
                  <a:t> </a:t>
                </a:r>
                <a:r>
                  <a:rPr lang="en-US" sz="2000" dirty="0" err="1"/>
                  <a:t>ilerleme</a:t>
                </a:r>
                <a:r>
                  <a:rPr lang="en-US" sz="2000" dirty="0"/>
                  <a:t> </a:t>
                </a:r>
                <a:r>
                  <a:rPr lang="en-US" sz="2000" dirty="0" err="1"/>
                  <a:t>aşağıdaki</a:t>
                </a:r>
                <a:r>
                  <a:rPr lang="en-US" sz="2000" dirty="0"/>
                  <a:t> </a:t>
                </a:r>
                <a:r>
                  <a:rPr lang="en-US" sz="2000" dirty="0" err="1"/>
                  <a:t>formdadır</a:t>
                </a:r>
                <a:r>
                  <a:rPr lang="en-US" sz="2000" dirty="0"/>
                  <a:t>:</a:t>
                </a:r>
              </a:p>
              <a:p>
                <a:pPr lvl="1">
                  <a:lnSpc>
                    <a:spcPct val="150000"/>
                  </a:lnSpc>
                </a:pPr>
                <a14:m>
                  <m:oMath xmlns:m="http://schemas.openxmlformats.org/officeDocument/2006/math">
                    <m:r>
                      <a:rPr lang="tr-TR" sz="1600" b="0" i="1" smtClean="0">
                        <a:latin typeface="Cambria Math" panose="02040503050406030204" pitchFamily="18" charset="0"/>
                      </a:rPr>
                      <m:t>𝑎</m:t>
                    </m:r>
                    <m:r>
                      <a:rPr lang="tr-TR" sz="1600" b="0" i="1" smtClean="0">
                        <a:latin typeface="Cambria Math" panose="02040503050406030204" pitchFamily="18" charset="0"/>
                      </a:rPr>
                      <m:t>, </m:t>
                    </m:r>
                    <m:r>
                      <a:rPr lang="tr-TR" sz="1600" b="0" i="1" smtClean="0">
                        <a:latin typeface="Cambria Math" panose="02040503050406030204" pitchFamily="18" charset="0"/>
                      </a:rPr>
                      <m:t>𝑎</m:t>
                    </m:r>
                    <m:r>
                      <a:rPr lang="tr-TR" sz="1600" b="0" i="1" smtClean="0">
                        <a:latin typeface="Cambria Math" panose="02040503050406030204" pitchFamily="18" charset="0"/>
                      </a:rPr>
                      <m:t>+</m:t>
                    </m:r>
                    <m:r>
                      <a:rPr lang="tr-TR" sz="1600" b="0" i="1" smtClean="0">
                        <a:latin typeface="Cambria Math" panose="02040503050406030204" pitchFamily="18" charset="0"/>
                      </a:rPr>
                      <m:t>𝑑</m:t>
                    </m:r>
                    <m:r>
                      <a:rPr lang="tr-TR" sz="1600" b="0" i="1" smtClean="0">
                        <a:latin typeface="Cambria Math" panose="02040503050406030204" pitchFamily="18" charset="0"/>
                      </a:rPr>
                      <m:t>, </m:t>
                    </m:r>
                    <m:r>
                      <a:rPr lang="tr-TR" sz="1600" b="0" i="1" smtClean="0">
                        <a:latin typeface="Cambria Math" panose="02040503050406030204" pitchFamily="18" charset="0"/>
                      </a:rPr>
                      <m:t>𝑎</m:t>
                    </m:r>
                    <m:r>
                      <a:rPr lang="tr-TR" sz="1600" b="0" i="1" smtClean="0">
                        <a:latin typeface="Cambria Math" panose="02040503050406030204" pitchFamily="18" charset="0"/>
                      </a:rPr>
                      <m:t>+2</m:t>
                    </m:r>
                    <m:r>
                      <a:rPr lang="tr-TR" sz="1600" b="0" i="1" smtClean="0">
                        <a:latin typeface="Cambria Math" panose="02040503050406030204" pitchFamily="18" charset="0"/>
                      </a:rPr>
                      <m:t>𝑑</m:t>
                    </m:r>
                    <m:r>
                      <a:rPr lang="tr-TR" sz="1600" b="0" i="1" smtClean="0">
                        <a:latin typeface="Cambria Math" panose="02040503050406030204" pitchFamily="18" charset="0"/>
                      </a:rPr>
                      <m:t>, …, </m:t>
                    </m:r>
                    <m:r>
                      <a:rPr lang="tr-TR" sz="1600" b="0" i="1" smtClean="0">
                        <a:latin typeface="Cambria Math" panose="02040503050406030204" pitchFamily="18" charset="0"/>
                      </a:rPr>
                      <m:t>𝑎</m:t>
                    </m:r>
                    <m:r>
                      <a:rPr lang="tr-TR" sz="1600" b="0" i="1" smtClean="0">
                        <a:latin typeface="Cambria Math" panose="02040503050406030204" pitchFamily="18" charset="0"/>
                      </a:rPr>
                      <m:t>+</m:t>
                    </m:r>
                    <m:r>
                      <a:rPr lang="tr-TR" sz="1600" b="0" i="1" smtClean="0">
                        <a:latin typeface="Cambria Math" panose="02040503050406030204" pitchFamily="18" charset="0"/>
                      </a:rPr>
                      <m:t>𝑛𝑑</m:t>
                    </m:r>
                  </m:oMath>
                </a14:m>
                <a:r>
                  <a:rPr lang="en-US" sz="1600" dirty="0"/>
                  <a:t>, </a:t>
                </a:r>
                <a:r>
                  <a:rPr lang="tr-TR" sz="1600" dirty="0"/>
                  <a:t>burada ilk terim a ve ortak fark d gerçek sayılardır.</a:t>
                </a:r>
              </a:p>
              <a:p>
                <a:pPr>
                  <a:lnSpc>
                    <a:spcPct val="150000"/>
                  </a:lnSpc>
                </a:pPr>
                <a:endParaRPr lang="tr-TR" sz="2000" dirty="0"/>
              </a:p>
              <a:p>
                <a:pPr>
                  <a:lnSpc>
                    <a:spcPct val="150000"/>
                  </a:lnSpc>
                </a:pP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𝑛</m:t>
                        </m:r>
                      </m:sub>
                    </m:sSub>
                    <m:r>
                      <a:rPr lang="tr-TR" sz="2000" b="0" i="1" smtClean="0">
                        <a:latin typeface="Cambria Math" panose="02040503050406030204" pitchFamily="18" charset="0"/>
                      </a:rPr>
                      <m:t>=−1+4</m:t>
                    </m:r>
                    <m:r>
                      <a:rPr lang="tr-TR" sz="2000" b="0" i="1" smtClean="0">
                        <a:latin typeface="Cambria Math" panose="02040503050406030204" pitchFamily="18" charset="0"/>
                      </a:rPr>
                      <m:t>𝑛</m:t>
                    </m:r>
                  </m:oMath>
                </a14:m>
                <a:r>
                  <a:rPr lang="tr-TR" sz="2000" dirty="0"/>
                  <a:t> olan </a:t>
                </a:r>
                <a14:m>
                  <m:oMath xmlns:m="http://schemas.openxmlformats.org/officeDocument/2006/math">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𝑛</m:t>
                        </m:r>
                      </m:sub>
                    </m:sSub>
                    <m:r>
                      <a:rPr lang="tr-TR" sz="2000" b="0" i="1" smtClean="0">
                        <a:latin typeface="Cambria Math" panose="02040503050406030204" pitchFamily="18" charset="0"/>
                      </a:rPr>
                      <m:t>}</m:t>
                    </m:r>
                  </m:oMath>
                </a14:m>
                <a:r>
                  <a:rPr lang="tr-TR" sz="2000" dirty="0"/>
                  <a:t> ve </a:t>
                </a: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𝑡</m:t>
                        </m:r>
                      </m:e>
                      <m:sub>
                        <m:r>
                          <a:rPr lang="tr-TR" sz="2000" b="0" i="1" smtClean="0">
                            <a:latin typeface="Cambria Math" panose="02040503050406030204" pitchFamily="18" charset="0"/>
                          </a:rPr>
                          <m:t>𝑛</m:t>
                        </m:r>
                      </m:sub>
                    </m:sSub>
                    <m:r>
                      <a:rPr lang="tr-TR" sz="2000" b="0" i="1" smtClean="0">
                        <a:latin typeface="Cambria Math" panose="02040503050406030204" pitchFamily="18" charset="0"/>
                      </a:rPr>
                      <m:t>=7−3</m:t>
                    </m:r>
                    <m:r>
                      <a:rPr lang="tr-TR" sz="2000" b="0" i="1" smtClean="0">
                        <a:latin typeface="Cambria Math" panose="02040503050406030204" pitchFamily="18" charset="0"/>
                      </a:rPr>
                      <m:t>𝑛</m:t>
                    </m:r>
                  </m:oMath>
                </a14:m>
                <a:r>
                  <a:rPr lang="tr-TR" sz="2000" dirty="0"/>
                  <a:t> olan </a:t>
                </a:r>
                <a14:m>
                  <m:oMath xmlns:m="http://schemas.openxmlformats.org/officeDocument/2006/math">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𝑡</m:t>
                        </m:r>
                      </m:e>
                      <m:sub>
                        <m:r>
                          <a:rPr lang="tr-TR" sz="2000" b="0" i="1" smtClean="0">
                            <a:latin typeface="Cambria Math" panose="02040503050406030204" pitchFamily="18" charset="0"/>
                          </a:rPr>
                          <m:t>𝑛</m:t>
                        </m:r>
                      </m:sub>
                    </m:sSub>
                    <m:r>
                      <a:rPr lang="tr-TR" sz="2000" b="0" i="1" smtClean="0">
                        <a:latin typeface="Cambria Math" panose="02040503050406030204" pitchFamily="18" charset="0"/>
                      </a:rPr>
                      <m:t>}</m:t>
                    </m:r>
                  </m:oMath>
                </a14:m>
                <a:r>
                  <a:rPr lang="tr-TR" sz="2000" dirty="0"/>
                  <a:t> dizilerinin her ikisi de, başlangıç terimleri ve ortak farkları sırasıyla -1 ve 4 ve 7 ve -3'e eşit olan aritmetik ilerlemelerdir. n = 0'dan başlıyoruz. </a:t>
                </a: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0</m:t>
                        </m:r>
                      </m:sub>
                    </m:sSub>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1</m:t>
                        </m:r>
                      </m:sub>
                    </m:sSub>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2</m:t>
                        </m:r>
                      </m:sub>
                    </m:sSub>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3</m:t>
                        </m:r>
                      </m:sub>
                    </m:sSub>
                    <m:r>
                      <a:rPr lang="tr-TR" sz="2000" b="0" i="1" smtClean="0">
                        <a:latin typeface="Cambria Math" panose="02040503050406030204" pitchFamily="18" charset="0"/>
                      </a:rPr>
                      <m:t>, …</m:t>
                    </m:r>
                  </m:oMath>
                </a14:m>
                <a:r>
                  <a:rPr lang="tr-TR" sz="2000" dirty="0"/>
                  <a:t> terimlerinin listesi</a:t>
                </a:r>
              </a:p>
              <a:p>
                <a:pPr lvl="1">
                  <a:lnSpc>
                    <a:spcPct val="150000"/>
                  </a:lnSpc>
                </a:pPr>
                <a:r>
                  <a:rPr lang="tr-TR" sz="1600" dirty="0"/>
                  <a:t>-1, 3, 7, 11, …</a:t>
                </a:r>
              </a:p>
              <a:p>
                <a:pPr lvl="1">
                  <a:lnSpc>
                    <a:spcPct val="150000"/>
                  </a:lnSpc>
                </a:pPr>
                <a:r>
                  <a:rPr lang="tr-TR" sz="1600" dirty="0"/>
                  <a:t>Ve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𝑡</m:t>
                        </m:r>
                      </m:e>
                      <m:sub>
                        <m:r>
                          <a:rPr lang="tr-TR" sz="1600" b="0" i="1" smtClean="0">
                            <a:latin typeface="Cambria Math" panose="02040503050406030204" pitchFamily="18" charset="0"/>
                          </a:rPr>
                          <m:t>0</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𝑡</m:t>
                        </m:r>
                      </m:e>
                      <m:sub>
                        <m:r>
                          <a:rPr lang="tr-TR" sz="1600" b="0" i="1" smtClean="0">
                            <a:latin typeface="Cambria Math" panose="02040503050406030204" pitchFamily="18" charset="0"/>
                          </a:rPr>
                          <m:t>1</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𝑡</m:t>
                        </m:r>
                      </m:e>
                      <m:sub>
                        <m:r>
                          <a:rPr lang="tr-TR" sz="1600" b="0" i="1" smtClean="0">
                            <a:latin typeface="Cambria Math" panose="02040503050406030204" pitchFamily="18" charset="0"/>
                          </a:rPr>
                          <m:t>2</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𝑡</m:t>
                        </m:r>
                      </m:e>
                      <m:sub>
                        <m:r>
                          <a:rPr lang="tr-TR" sz="1600" b="0" i="1" smtClean="0">
                            <a:latin typeface="Cambria Math" panose="02040503050406030204" pitchFamily="18" charset="0"/>
                          </a:rPr>
                          <m:t>3</m:t>
                        </m:r>
                      </m:sub>
                    </m:sSub>
                    <m:r>
                      <a:rPr lang="tr-TR" sz="1600" b="0" i="1" smtClean="0">
                        <a:latin typeface="Cambria Math" panose="02040503050406030204" pitchFamily="18" charset="0"/>
                      </a:rPr>
                      <m:t>, …</m:t>
                    </m:r>
                  </m:oMath>
                </a14:m>
                <a:r>
                  <a:rPr lang="en-US" sz="1600" dirty="0"/>
                  <a:t> </a:t>
                </a:r>
                <a:r>
                  <a:rPr lang="en-US" sz="1600" dirty="0" err="1"/>
                  <a:t>terimlerinin</a:t>
                </a:r>
                <a:r>
                  <a:rPr lang="en-US" sz="1600" dirty="0"/>
                  <a:t> </a:t>
                </a:r>
                <a:r>
                  <a:rPr lang="en-US" sz="1600" dirty="0" err="1"/>
                  <a:t>listesi</a:t>
                </a:r>
                <a:r>
                  <a:rPr lang="en-US" sz="1600" dirty="0"/>
                  <a:t> 7, 4, 1, -2</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r="-724"/>
                </a:stretch>
              </a:blipFill>
            </p:spPr>
            <p:txBody>
              <a:bodyPr/>
              <a:lstStyle/>
              <a:p>
                <a:r>
                  <a:rPr lang="en-TR">
                    <a:noFill/>
                  </a:rPr>
                  <a:t> </a:t>
                </a:r>
              </a:p>
            </p:txBody>
          </p:sp>
        </mc:Fallback>
      </mc:AlternateContent>
    </p:spTree>
    <p:extLst>
      <p:ext uri="{BB962C8B-B14F-4D97-AF65-F5344CB8AC3E}">
        <p14:creationId xmlns:p14="http://schemas.microsoft.com/office/powerpoint/2010/main" val="234952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200" y="1825625"/>
            <a:ext cx="10515600" cy="4351338"/>
          </a:xfrm>
        </p:spPr>
        <p:txBody>
          <a:bodyPr>
            <a:normAutofit/>
          </a:bodyPr>
          <a:lstStyle/>
          <a:p>
            <a:pPr algn="just">
              <a:lnSpc>
                <a:spcPct val="160000"/>
              </a:lnSpc>
            </a:pPr>
            <a:r>
              <a:rPr lang="tr-TR" sz="1600" dirty="0"/>
              <a:t>A ve B boş olmayan kümeler olsun. A'dan B'ye bir f fonksiyonu, B'nin tam olarak bir elemanının A'nın her elemanına atanmasıdır. Eğer b, A'nın a elemanına f fonksiyonu tarafından atanan B'nin benzersiz elemanı ise f(a) = b yazarız. f A'dan B'ye bir fonksiyon ise, f : A → B yazarız.</a:t>
            </a:r>
          </a:p>
          <a:p>
            <a:pPr algn="just">
              <a:lnSpc>
                <a:spcPct val="160000"/>
              </a:lnSpc>
            </a:pPr>
            <a:r>
              <a:rPr lang="tr-TR" sz="1600" dirty="0"/>
              <a:t>Eğer f, A'dan B'ye bir fonksiyon ise, A'nın f'nin tanım kümesi ve B'nin f'nin değer kümesi olduğunu söyleriz. f (a) = b ise, b'nin a'nın görüntüsü ve a'nın b'nin ön görüntüsü olduğunu söyleriz. f'nin aralığı veya görüntüsü, A'nın öğelerinin tüm görüntülerinin kümesidir. Ayrıca, f, A'dan B'ye bir fonksiyonsa, f'nin A'dan B'ye eşlendiğini söyleriz.</a:t>
            </a:r>
          </a:p>
        </p:txBody>
      </p:sp>
      <p:pic>
        <p:nvPicPr>
          <p:cNvPr id="6" name="Picture 5">
            <a:extLst>
              <a:ext uri="{FF2B5EF4-FFF2-40B4-BE49-F238E27FC236}">
                <a16:creationId xmlns:a16="http://schemas.microsoft.com/office/drawing/2014/main" id="{5539FA85-26D5-DC40-8930-46BBDC6C6646}"/>
              </a:ext>
            </a:extLst>
          </p:cNvPr>
          <p:cNvPicPr>
            <a:picLocks noChangeAspect="1"/>
          </p:cNvPicPr>
          <p:nvPr/>
        </p:nvPicPr>
        <p:blipFill>
          <a:blip r:embed="rId2"/>
          <a:stretch>
            <a:fillRect/>
          </a:stretch>
        </p:blipFill>
        <p:spPr>
          <a:xfrm>
            <a:off x="4584700" y="5021263"/>
            <a:ext cx="3022600" cy="1155700"/>
          </a:xfrm>
          <a:prstGeom prst="rect">
            <a:avLst/>
          </a:prstGeom>
        </p:spPr>
      </p:pic>
    </p:spTree>
    <p:extLst>
      <p:ext uri="{BB962C8B-B14F-4D97-AF65-F5344CB8AC3E}">
        <p14:creationId xmlns:p14="http://schemas.microsoft.com/office/powerpoint/2010/main" val="108113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Aritmetik İlerleme</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1</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2</m:t>
                        </m:r>
                      </m:sub>
                    </m:sSub>
                    <m:r>
                      <a:rPr lang="tr-TR" sz="1600" b="0" i="1" smtClean="0">
                        <a:latin typeface="Cambria Math" panose="02040503050406030204" pitchFamily="18" charset="0"/>
                      </a:rPr>
                      <m:t>, …,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oMath>
                </a14:m>
                <a:r>
                  <a:rPr lang="tr-TR" sz="1600" dirty="0"/>
                  <a:t> formunun dizileri, bilgisayar bilimlerinde sıklıkla kullanılır. Bu sonlu dizilere sicim (</a:t>
                </a:r>
                <a:r>
                  <a:rPr lang="tr-TR" sz="1600" dirty="0" err="1"/>
                  <a:t>string</a:t>
                </a:r>
                <a:r>
                  <a:rPr lang="tr-TR" sz="1600" dirty="0"/>
                  <a:t>) de denir. Bu dize ayrıca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1</m:t>
                        </m:r>
                      </m:sub>
                    </m:sSub>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2</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oMath>
                </a14:m>
                <a:r>
                  <a:rPr lang="tr-TR" sz="1600" dirty="0"/>
                  <a:t> ile de gösterilir. Bir dizinin uzunluğu bu dizideki terimlerin sayısıdır. </a:t>
                </a:r>
                <a:r>
                  <a:rPr lang="tr-TR" sz="1600" dirty="0" err="1"/>
                  <a:t>λ</a:t>
                </a:r>
                <a:r>
                  <a:rPr lang="tr-TR" sz="1600" dirty="0"/>
                  <a:t> ile gösterilen boş dize, terimi olmayan dizedir. Boş dizenin uzunluğu sıfırdır.</a:t>
                </a:r>
                <a:endParaRPr lang="en-US" sz="16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241"/>
                </a:stretch>
              </a:blipFill>
            </p:spPr>
            <p:txBody>
              <a:bodyPr/>
              <a:lstStyle/>
              <a:p>
                <a:r>
                  <a:rPr lang="en-TR">
                    <a:noFill/>
                  </a:rPr>
                  <a:t> </a:t>
                </a:r>
              </a:p>
            </p:txBody>
          </p:sp>
        </mc:Fallback>
      </mc:AlternateContent>
    </p:spTree>
    <p:extLst>
      <p:ext uri="{BB962C8B-B14F-4D97-AF65-F5344CB8AC3E}">
        <p14:creationId xmlns:p14="http://schemas.microsoft.com/office/powerpoint/2010/main" val="1385090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Özyinelemeli İlişkiler (Bağıntılar)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14:m>
                  <m:oMath xmlns:m="http://schemas.openxmlformats.org/officeDocument/2006/math">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oMath>
                </a14:m>
                <a:r>
                  <a:rPr lang="tr-TR" sz="1600" dirty="0"/>
                  <a:t> dizisi için bir yineleme ilişkisi, a'yı dizinin önceki terimlerinden biri veya daha fazlası, yani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0</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1</m:t>
                        </m:r>
                      </m:sub>
                    </m:sSub>
                    <m:r>
                      <a:rPr lang="tr-TR" sz="1600" b="0" i="1" smtClean="0">
                        <a:latin typeface="Cambria Math" panose="02040503050406030204" pitchFamily="18" charset="0"/>
                      </a:rPr>
                      <m:t>, …,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−1</m:t>
                        </m:r>
                      </m:sub>
                    </m:sSub>
                  </m:oMath>
                </a14:m>
                <a:r>
                  <a:rPr lang="tr-TR" sz="1600" dirty="0"/>
                  <a:t> cinsinden ifade eden bir denklemdir </a:t>
                </a:r>
                <a14:m>
                  <m:oMath xmlns:m="http://schemas.openxmlformats.org/officeDocument/2006/math">
                    <m:r>
                      <a:rPr lang="tr-TR" sz="1600" b="0" i="1" smtClean="0">
                        <a:latin typeface="Cambria Math" panose="02040503050406030204" pitchFamily="18" charset="0"/>
                      </a:rPr>
                      <m:t>𝑛</m:t>
                    </m:r>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𝑛</m:t>
                        </m:r>
                      </m:e>
                      <m:sub>
                        <m:r>
                          <a:rPr lang="tr-TR" sz="1600" b="0" i="1" smtClean="0">
                            <a:latin typeface="Cambria Math" panose="02040503050406030204" pitchFamily="18" charset="0"/>
                          </a:rPr>
                          <m:t>0</m:t>
                        </m:r>
                      </m:sub>
                    </m:sSub>
                  </m:oMath>
                </a14:m>
                <a:r>
                  <a:rPr lang="tr-TR" sz="1600" dirty="0"/>
                  <a:t> olan tüm n tam sayıları için, burada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𝑛</m:t>
                        </m:r>
                      </m:e>
                      <m:sub>
                        <m:r>
                          <a:rPr lang="tr-TR" sz="1600" b="0" i="1" smtClean="0">
                            <a:latin typeface="Cambria Math" panose="02040503050406030204" pitchFamily="18" charset="0"/>
                          </a:rPr>
                          <m:t>0</m:t>
                        </m:r>
                      </m:sub>
                    </m:sSub>
                  </m:oMath>
                </a14:m>
                <a:r>
                  <a:rPr lang="tr-TR" sz="1600" dirty="0"/>
                  <a:t> negatif olmayan bir tam sayıdır. Bir dizi, terimleri yineleme bağıntısını karşılıyorsa, yineleme ilişkisinin çözümü olarak adlandırılır. (Bir yineleme ilişkisinin bir diziyi yinelemeli olarak tanımladığı söylenir.)</a:t>
                </a:r>
              </a:p>
              <a:p>
                <a:pPr>
                  <a:lnSpc>
                    <a:spcPct val="150000"/>
                  </a:lnSpc>
                </a:pPr>
                <a:endParaRPr lang="tr-TR" sz="1600" dirty="0"/>
              </a:p>
              <a:p>
                <a:pPr>
                  <a:lnSpc>
                    <a:spcPct val="150000"/>
                  </a:lnSpc>
                </a:pPr>
                <a14:m>
                  <m:oMath xmlns:m="http://schemas.openxmlformats.org/officeDocument/2006/math">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oMath>
                </a14:m>
                <a:r>
                  <a:rPr lang="tr-TR" sz="1600" dirty="0"/>
                  <a:t>, n = 1, 2, 3, için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−1</m:t>
                        </m:r>
                      </m:sub>
                    </m:sSub>
                    <m:r>
                      <a:rPr lang="tr-TR" sz="1600" b="0" i="1" smtClean="0">
                        <a:latin typeface="Cambria Math" panose="02040503050406030204" pitchFamily="18" charset="0"/>
                      </a:rPr>
                      <m:t>+3</m:t>
                    </m:r>
                  </m:oMath>
                </a14:m>
                <a:r>
                  <a:rPr lang="tr-TR" sz="1600" dirty="0"/>
                  <a:t> yineleme bağıntısını sağlayan bir dizi olsun ve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0</m:t>
                        </m:r>
                      </m:sub>
                    </m:sSub>
                    <m:r>
                      <a:rPr lang="tr-TR" sz="1600" b="0" i="1" smtClean="0">
                        <a:latin typeface="Cambria Math" panose="02040503050406030204" pitchFamily="18" charset="0"/>
                      </a:rPr>
                      <m:t>=2</m:t>
                    </m:r>
                  </m:oMath>
                </a14:m>
                <a:r>
                  <a:rPr lang="tr-TR" sz="1600" dirty="0"/>
                  <a:t> olduğunu varsayalım. a1, a2 ve a3 nedir?</a:t>
                </a:r>
              </a:p>
              <a:p>
                <a:pPr>
                  <a:lnSpc>
                    <a:spcPct val="150000"/>
                  </a:lnSpc>
                </a:pPr>
                <a14:m>
                  <m:oMath xmlns:m="http://schemas.openxmlformats.org/officeDocument/2006/math">
                    <m:r>
                      <a:rPr lang="tr-TR" sz="1600" i="1">
                        <a:latin typeface="Cambria Math" panose="02040503050406030204" pitchFamily="18" charset="0"/>
                      </a:rPr>
                      <m:t>{</m:t>
                    </m:r>
                    <m:sSub>
                      <m:sSubPr>
                        <m:ctrlPr>
                          <a:rPr lang="tr-TR" sz="1600" i="1">
                            <a:latin typeface="Cambria Math" panose="02040503050406030204" pitchFamily="18" charset="0"/>
                          </a:rPr>
                        </m:ctrlPr>
                      </m:sSubPr>
                      <m:e>
                        <m:r>
                          <a:rPr lang="tr-TR" sz="1600" i="1">
                            <a:latin typeface="Cambria Math" panose="02040503050406030204" pitchFamily="18" charset="0"/>
                          </a:rPr>
                          <m:t>𝑎</m:t>
                        </m:r>
                      </m:e>
                      <m:sub>
                        <m:r>
                          <a:rPr lang="tr-TR" sz="1600" i="1">
                            <a:latin typeface="Cambria Math" panose="02040503050406030204" pitchFamily="18" charset="0"/>
                          </a:rPr>
                          <m:t>𝑛</m:t>
                        </m:r>
                      </m:sub>
                    </m:sSub>
                    <m:r>
                      <a:rPr lang="tr-TR" sz="1600" i="1">
                        <a:latin typeface="Cambria Math" panose="02040503050406030204" pitchFamily="18" charset="0"/>
                      </a:rPr>
                      <m:t>}</m:t>
                    </m:r>
                  </m:oMath>
                </a14:m>
                <a:r>
                  <a:rPr lang="tr-TR" sz="1600" dirty="0"/>
                  <a:t>, n = 2,3,4,... İçin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−1</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−2</m:t>
                        </m:r>
                      </m:sub>
                    </m:sSub>
                  </m:oMath>
                </a14:m>
                <a:r>
                  <a:rPr lang="tr-TR" sz="1600" dirty="0"/>
                  <a:t> yineleme bağıntısını sağlayan bir dizi olsun ve </a:t>
                </a:r>
                <a14:m>
                  <m:oMath xmlns:m="http://schemas.openxmlformats.org/officeDocument/2006/math">
                    <m:sSub>
                      <m:sSubPr>
                        <m:ctrlPr>
                          <a:rPr lang="tr-TR" sz="1600" i="1">
                            <a:latin typeface="Cambria Math" panose="02040503050406030204" pitchFamily="18" charset="0"/>
                          </a:rPr>
                        </m:ctrlPr>
                      </m:sSubPr>
                      <m:e>
                        <m:r>
                          <a:rPr lang="tr-TR" sz="1600" i="1">
                            <a:latin typeface="Cambria Math" panose="02040503050406030204" pitchFamily="18" charset="0"/>
                          </a:rPr>
                          <m:t>𝑎</m:t>
                        </m:r>
                      </m:e>
                      <m:sub>
                        <m:r>
                          <a:rPr lang="tr-TR" sz="1600" i="1">
                            <a:latin typeface="Cambria Math" panose="02040503050406030204" pitchFamily="18" charset="0"/>
                          </a:rPr>
                          <m:t>0</m:t>
                        </m:r>
                      </m:sub>
                    </m:sSub>
                    <m:r>
                      <a:rPr lang="tr-TR" sz="1600" i="1">
                        <a:latin typeface="Cambria Math" panose="02040503050406030204" pitchFamily="18" charset="0"/>
                      </a:rPr>
                      <m:t>=</m:t>
                    </m:r>
                    <m:r>
                      <a:rPr lang="tr-TR" sz="1600" b="0" i="1" smtClean="0">
                        <a:latin typeface="Cambria Math" panose="02040503050406030204" pitchFamily="18" charset="0"/>
                      </a:rPr>
                      <m:t>3</m:t>
                    </m:r>
                  </m:oMath>
                </a14:m>
                <a:r>
                  <a:rPr lang="tr-TR" sz="1600" dirty="0"/>
                  <a:t> ve </a:t>
                </a:r>
                <a14:m>
                  <m:oMath xmlns:m="http://schemas.openxmlformats.org/officeDocument/2006/math">
                    <m:sSub>
                      <m:sSubPr>
                        <m:ctrlPr>
                          <a:rPr lang="tr-TR" sz="1600" i="1">
                            <a:latin typeface="Cambria Math" panose="02040503050406030204" pitchFamily="18" charset="0"/>
                          </a:rPr>
                        </m:ctrlPr>
                      </m:sSubPr>
                      <m:e>
                        <m:r>
                          <a:rPr lang="tr-TR" sz="1600" i="1">
                            <a:latin typeface="Cambria Math" panose="02040503050406030204" pitchFamily="18" charset="0"/>
                          </a:rPr>
                          <m:t>𝑎</m:t>
                        </m:r>
                      </m:e>
                      <m:sub>
                        <m:r>
                          <a:rPr lang="tr-TR" sz="1600" b="0" i="1" smtClean="0">
                            <a:latin typeface="Cambria Math" panose="02040503050406030204" pitchFamily="18" charset="0"/>
                          </a:rPr>
                          <m:t>1</m:t>
                        </m:r>
                      </m:sub>
                    </m:sSub>
                    <m:r>
                      <a:rPr lang="tr-TR" sz="1600" i="1">
                        <a:latin typeface="Cambria Math" panose="02040503050406030204" pitchFamily="18" charset="0"/>
                      </a:rPr>
                      <m:t>=</m:t>
                    </m:r>
                    <m:r>
                      <a:rPr lang="tr-TR" sz="1600" b="0" i="1" smtClean="0">
                        <a:latin typeface="Cambria Math" panose="02040503050406030204" pitchFamily="18" charset="0"/>
                      </a:rPr>
                      <m:t>5</m:t>
                    </m:r>
                  </m:oMath>
                </a14:m>
                <a:r>
                  <a:rPr lang="tr-TR" sz="1600" dirty="0"/>
                  <a:t> olduğunu varsayalım.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2</m:t>
                        </m:r>
                      </m:sub>
                    </m:sSub>
                    <m:r>
                      <a:rPr lang="tr-TR" sz="1600" b="0" i="1" smtClean="0">
                        <a:latin typeface="Cambria Math" panose="02040503050406030204" pitchFamily="18" charset="0"/>
                      </a:rPr>
                      <m:t>𝑣𝑒</m:t>
                    </m:r>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3</m:t>
                        </m:r>
                      </m:sub>
                    </m:sSub>
                  </m:oMath>
                </a14:m>
                <a:r>
                  <a:rPr lang="tr-TR" sz="1600" dirty="0"/>
                  <a:t> nedir?</a:t>
                </a:r>
              </a:p>
              <a:p>
                <a:pPr>
                  <a:lnSpc>
                    <a:spcPct val="150000"/>
                  </a:lnSpc>
                </a:pPr>
                <a:r>
                  <a:rPr lang="tr-TR" sz="1600" dirty="0" err="1"/>
                  <a:t>Fibonacci</a:t>
                </a:r>
                <a:r>
                  <a:rPr lang="tr-TR" sz="1600" dirty="0"/>
                  <a:t> dizisi,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𝑓</m:t>
                        </m:r>
                      </m:e>
                      <m:sub>
                        <m:r>
                          <a:rPr lang="tr-TR" sz="1600" b="0" i="1" smtClean="0">
                            <a:latin typeface="Cambria Math" panose="02040503050406030204" pitchFamily="18" charset="0"/>
                          </a:rPr>
                          <m:t>0</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𝑓</m:t>
                        </m:r>
                      </m:e>
                      <m:sub>
                        <m:r>
                          <a:rPr lang="tr-TR" sz="1600" b="0" i="1" smtClean="0">
                            <a:latin typeface="Cambria Math" panose="02040503050406030204" pitchFamily="18" charset="0"/>
                          </a:rPr>
                          <m:t>1</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𝑓</m:t>
                        </m:r>
                      </m:e>
                      <m:sub>
                        <m:r>
                          <a:rPr lang="tr-TR" sz="1600" b="0" i="1" smtClean="0">
                            <a:latin typeface="Cambria Math" panose="02040503050406030204" pitchFamily="18" charset="0"/>
                          </a:rPr>
                          <m:t>2</m:t>
                        </m:r>
                      </m:sub>
                    </m:sSub>
                    <m:r>
                      <a:rPr lang="tr-TR" sz="1600" b="0" i="1" smtClean="0">
                        <a:latin typeface="Cambria Math" panose="02040503050406030204" pitchFamily="18" charset="0"/>
                      </a:rPr>
                      <m:t>, …</m:t>
                    </m:r>
                  </m:oMath>
                </a14:m>
                <a:r>
                  <a:rPr lang="tr-TR" sz="1600" dirty="0"/>
                  <a:t>, </a:t>
                </a:r>
                <a14:m>
                  <m:oMath xmlns:m="http://schemas.openxmlformats.org/officeDocument/2006/math">
                    <m:sSub>
                      <m:sSubPr>
                        <m:ctrlPr>
                          <a:rPr lang="tr-TR" sz="1600" b="0" i="1" dirty="0" smtClean="0">
                            <a:latin typeface="Cambria Math" panose="02040503050406030204" pitchFamily="18" charset="0"/>
                          </a:rPr>
                        </m:ctrlPr>
                      </m:sSubPr>
                      <m:e>
                        <m:r>
                          <a:rPr lang="tr-TR" sz="1600" b="0" i="1" dirty="0" smtClean="0">
                            <a:latin typeface="Cambria Math" panose="02040503050406030204" pitchFamily="18" charset="0"/>
                          </a:rPr>
                          <m:t>𝑓</m:t>
                        </m:r>
                      </m:e>
                      <m:sub>
                        <m:r>
                          <a:rPr lang="tr-TR" sz="1600" b="0" i="1" dirty="0" smtClean="0">
                            <a:latin typeface="Cambria Math" panose="02040503050406030204" pitchFamily="18" charset="0"/>
                          </a:rPr>
                          <m:t>0</m:t>
                        </m:r>
                      </m:sub>
                    </m:sSub>
                    <m:r>
                      <a:rPr lang="tr-TR" sz="1600" b="0" i="1" dirty="0" smtClean="0">
                        <a:latin typeface="Cambria Math" panose="02040503050406030204" pitchFamily="18" charset="0"/>
                      </a:rPr>
                      <m:t>=0, </m:t>
                    </m:r>
                    <m:sSub>
                      <m:sSubPr>
                        <m:ctrlPr>
                          <a:rPr lang="tr-TR" sz="1600" b="0" i="1" dirty="0" smtClean="0">
                            <a:latin typeface="Cambria Math" panose="02040503050406030204" pitchFamily="18" charset="0"/>
                          </a:rPr>
                        </m:ctrlPr>
                      </m:sSubPr>
                      <m:e>
                        <m:r>
                          <a:rPr lang="tr-TR" sz="1600" b="0" i="1" dirty="0" smtClean="0">
                            <a:latin typeface="Cambria Math" panose="02040503050406030204" pitchFamily="18" charset="0"/>
                          </a:rPr>
                          <m:t>𝑓</m:t>
                        </m:r>
                      </m:e>
                      <m:sub>
                        <m:r>
                          <a:rPr lang="tr-TR" sz="1600" b="0" i="1" dirty="0" smtClean="0">
                            <a:latin typeface="Cambria Math" panose="02040503050406030204" pitchFamily="18" charset="0"/>
                          </a:rPr>
                          <m:t>1</m:t>
                        </m:r>
                      </m:sub>
                    </m:sSub>
                    <m:r>
                      <a:rPr lang="tr-TR" sz="1600" b="0" i="1" dirty="0" smtClean="0">
                        <a:latin typeface="Cambria Math" panose="02040503050406030204" pitchFamily="18" charset="0"/>
                      </a:rPr>
                      <m:t>=1</m:t>
                    </m:r>
                  </m:oMath>
                </a14:m>
                <a:r>
                  <a:rPr lang="tr-TR" sz="1600" dirty="0"/>
                  <a:t> başlangıç koşulları ve yineleme ilişkisi ile tanımlanır: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𝑓</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𝑓</m:t>
                        </m:r>
                      </m:e>
                      <m:sub>
                        <m:r>
                          <a:rPr lang="tr-TR" sz="1600" b="0" i="1" smtClean="0">
                            <a:latin typeface="Cambria Math" panose="02040503050406030204" pitchFamily="18" charset="0"/>
                          </a:rPr>
                          <m:t>𝑛</m:t>
                        </m:r>
                        <m:r>
                          <a:rPr lang="tr-TR" sz="1600" b="0" i="1" smtClean="0">
                            <a:latin typeface="Cambria Math" panose="02040503050406030204" pitchFamily="18" charset="0"/>
                          </a:rPr>
                          <m:t>−1</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𝑓</m:t>
                        </m:r>
                      </m:e>
                      <m:sub>
                        <m:r>
                          <a:rPr lang="tr-TR" sz="1600" b="0" i="1" smtClean="0">
                            <a:latin typeface="Cambria Math" panose="02040503050406030204" pitchFamily="18" charset="0"/>
                          </a:rPr>
                          <m:t>𝑛</m:t>
                        </m:r>
                        <m:r>
                          <a:rPr lang="tr-TR" sz="1600" b="0" i="1" smtClean="0">
                            <a:latin typeface="Cambria Math" panose="02040503050406030204" pitchFamily="18" charset="0"/>
                          </a:rPr>
                          <m:t>−2</m:t>
                        </m:r>
                      </m:sub>
                    </m:sSub>
                    <m:r>
                      <a:rPr lang="tr-TR" sz="1600" b="0" i="1" smtClean="0">
                        <a:latin typeface="Cambria Math" panose="02040503050406030204" pitchFamily="18" charset="0"/>
                      </a:rPr>
                      <m:t>, </m:t>
                    </m:r>
                    <m:r>
                      <a:rPr lang="tr-TR" sz="1600" b="0" i="1" smtClean="0">
                        <a:latin typeface="Cambria Math" panose="02040503050406030204" pitchFamily="18" charset="0"/>
                      </a:rPr>
                      <m:t>𝑛</m:t>
                    </m:r>
                    <m:r>
                      <a:rPr lang="tr-TR" sz="1600" b="0" i="1" smtClean="0">
                        <a:latin typeface="Cambria Math" panose="02040503050406030204" pitchFamily="18" charset="0"/>
                      </a:rPr>
                      <m:t>=2,3,4,…</m:t>
                    </m:r>
                  </m:oMath>
                </a14:m>
                <a:r>
                  <a:rPr lang="en-US" sz="1600" dirty="0"/>
                  <a:t>  </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241" r="-724" b="-6105"/>
                </a:stretch>
              </a:blipFill>
            </p:spPr>
            <p:txBody>
              <a:bodyPr/>
              <a:lstStyle/>
              <a:p>
                <a:r>
                  <a:rPr lang="en-TR">
                    <a:noFill/>
                  </a:rPr>
                  <a:t> </a:t>
                </a:r>
              </a:p>
            </p:txBody>
          </p:sp>
        </mc:Fallback>
      </mc:AlternateContent>
    </p:spTree>
    <p:extLst>
      <p:ext uri="{BB962C8B-B14F-4D97-AF65-F5344CB8AC3E}">
        <p14:creationId xmlns:p14="http://schemas.microsoft.com/office/powerpoint/2010/main" val="529176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Özyinelemeli İlişkiler (Bağıntılar)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600" dirty="0"/>
                  <a:t>Negatif olmayan her n tamsayı için bir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=3</m:t>
                    </m:r>
                    <m:r>
                      <a:rPr lang="tr-TR" sz="1600" b="0" i="1" smtClean="0">
                        <a:latin typeface="Cambria Math" panose="02040503050406030204" pitchFamily="18" charset="0"/>
                      </a:rPr>
                      <m:t>𝑛</m:t>
                    </m:r>
                  </m:oMath>
                </a14:m>
                <a:r>
                  <a:rPr lang="tr-TR" sz="1600" dirty="0"/>
                  <a:t> olan </a:t>
                </a:r>
                <a14:m>
                  <m:oMath xmlns:m="http://schemas.openxmlformats.org/officeDocument/2006/math">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oMath>
                </a14:m>
                <a:r>
                  <a:rPr lang="tr-TR" sz="1600" dirty="0"/>
                  <a:t> dizisinin, n = 2, 3, 4, için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=2</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−1</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−2</m:t>
                        </m:r>
                      </m:sub>
                    </m:sSub>
                  </m:oMath>
                </a14:m>
                <a:r>
                  <a:rPr lang="tr-TR" sz="1600" dirty="0"/>
                  <a:t> yineleme ilişkisinin bir çözümü olup olmadığını belirleyin. Aynı soruyu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2</m:t>
                        </m:r>
                      </m:e>
                      <m:sup>
                        <m:r>
                          <a:rPr lang="tr-TR" sz="1600" b="0" i="1" smtClean="0">
                            <a:latin typeface="Cambria Math" panose="02040503050406030204" pitchFamily="18" charset="0"/>
                          </a:rPr>
                          <m:t>𝑛</m:t>
                        </m:r>
                      </m:sup>
                    </m:sSup>
                  </m:oMath>
                </a14:m>
                <a:r>
                  <a:rPr lang="tr-TR" sz="1600" dirty="0"/>
                  <a:t> ve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=5</m:t>
                    </m:r>
                  </m:oMath>
                </a14:m>
                <a:r>
                  <a:rPr lang="tr-TR" sz="1600" dirty="0"/>
                  <a:t> olmak üzere yanıtlayın.</a:t>
                </a:r>
              </a:p>
              <a:p>
                <a:pPr>
                  <a:lnSpc>
                    <a:spcPct val="150000"/>
                  </a:lnSpc>
                </a:pPr>
                <a:r>
                  <a:rPr lang="tr-TR" sz="1600" dirty="0"/>
                  <a:t>Negatif olmayan her n tamsayısı için bir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=3</m:t>
                    </m:r>
                    <m:r>
                      <a:rPr lang="tr-TR" sz="1600" b="0" i="1" smtClean="0">
                        <a:latin typeface="Cambria Math" panose="02040503050406030204" pitchFamily="18" charset="0"/>
                      </a:rPr>
                      <m:t>𝑛</m:t>
                    </m:r>
                  </m:oMath>
                </a14:m>
                <a:r>
                  <a:rPr lang="tr-TR" sz="1600" dirty="0"/>
                  <a:t> olduğunu varsayalım. Sonra, </a:t>
                </a:r>
                <a14:m>
                  <m:oMath xmlns:m="http://schemas.openxmlformats.org/officeDocument/2006/math">
                    <m:r>
                      <a:rPr lang="tr-TR" sz="1600" b="0" i="1" smtClean="0">
                        <a:latin typeface="Cambria Math" panose="02040503050406030204" pitchFamily="18" charset="0"/>
                      </a:rPr>
                      <m:t>𝑛</m:t>
                    </m:r>
                    <m:r>
                      <a:rPr lang="tr-TR" sz="1600" b="0" i="1" smtClean="0">
                        <a:latin typeface="Cambria Math" panose="02040503050406030204" pitchFamily="18" charset="0"/>
                      </a:rPr>
                      <m:t>≥2</m:t>
                    </m:r>
                  </m:oMath>
                </a14:m>
                <a:r>
                  <a:rPr lang="tr-TR" sz="1600" dirty="0"/>
                  <a:t> için, </a:t>
                </a:r>
                <a14:m>
                  <m:oMath xmlns:m="http://schemas.openxmlformats.org/officeDocument/2006/math">
                    <m:r>
                      <a:rPr lang="tr-TR" sz="1600" b="0" i="1" smtClean="0">
                        <a:latin typeface="Cambria Math" panose="02040503050406030204" pitchFamily="18" charset="0"/>
                      </a:rPr>
                      <m:t>2</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−1</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−2</m:t>
                        </m:r>
                      </m:sub>
                    </m:sSub>
                    <m:r>
                      <a:rPr lang="tr-TR" sz="1600" b="0" i="1" smtClean="0">
                        <a:latin typeface="Cambria Math" panose="02040503050406030204" pitchFamily="18" charset="0"/>
                      </a:rPr>
                      <m:t>=2</m:t>
                    </m:r>
                    <m:d>
                      <m:dPr>
                        <m:ctrlPr>
                          <a:rPr lang="tr-TR" sz="1600" b="0" i="1" smtClean="0">
                            <a:latin typeface="Cambria Math" panose="02040503050406030204" pitchFamily="18" charset="0"/>
                          </a:rPr>
                        </m:ctrlPr>
                      </m:dPr>
                      <m:e>
                        <m:r>
                          <a:rPr lang="tr-TR" sz="1600" b="0" i="1" smtClean="0">
                            <a:latin typeface="Cambria Math" panose="02040503050406030204" pitchFamily="18" charset="0"/>
                          </a:rPr>
                          <m:t>3</m:t>
                        </m:r>
                        <m:d>
                          <m:dPr>
                            <m:ctrlPr>
                              <a:rPr lang="tr-TR" sz="1600" b="0" i="1" smtClean="0">
                                <a:latin typeface="Cambria Math" panose="02040503050406030204" pitchFamily="18" charset="0"/>
                              </a:rPr>
                            </m:ctrlPr>
                          </m:dPr>
                          <m:e>
                            <m:r>
                              <a:rPr lang="tr-TR" sz="1600" b="0" i="1" smtClean="0">
                                <a:latin typeface="Cambria Math" panose="02040503050406030204" pitchFamily="18" charset="0"/>
                              </a:rPr>
                              <m:t>𝑛</m:t>
                            </m:r>
                            <m:r>
                              <a:rPr lang="tr-TR" sz="1600" b="0" i="1" smtClean="0">
                                <a:latin typeface="Cambria Math" panose="02040503050406030204" pitchFamily="18" charset="0"/>
                              </a:rPr>
                              <m:t>−1</m:t>
                            </m:r>
                          </m:e>
                        </m:d>
                      </m:e>
                    </m:d>
                    <m:r>
                      <a:rPr lang="tr-TR" sz="1600" b="0" i="1" smtClean="0">
                        <a:latin typeface="Cambria Math" panose="02040503050406030204" pitchFamily="18" charset="0"/>
                      </a:rPr>
                      <m:t>−3</m:t>
                    </m:r>
                    <m:d>
                      <m:dPr>
                        <m:ctrlPr>
                          <a:rPr lang="tr-TR" sz="1600" b="0" i="1" smtClean="0">
                            <a:latin typeface="Cambria Math" panose="02040503050406030204" pitchFamily="18" charset="0"/>
                          </a:rPr>
                        </m:ctrlPr>
                      </m:dPr>
                      <m:e>
                        <m:r>
                          <a:rPr lang="tr-TR" sz="1600" b="0" i="1" smtClean="0">
                            <a:latin typeface="Cambria Math" panose="02040503050406030204" pitchFamily="18" charset="0"/>
                          </a:rPr>
                          <m:t>𝑛</m:t>
                        </m:r>
                        <m:r>
                          <a:rPr lang="tr-TR" sz="1600" b="0" i="1" smtClean="0">
                            <a:latin typeface="Cambria Math" panose="02040503050406030204" pitchFamily="18" charset="0"/>
                          </a:rPr>
                          <m:t>−2</m:t>
                        </m:r>
                      </m:e>
                    </m:d>
                    <m:r>
                      <a:rPr lang="tr-TR" sz="1600" b="0" i="1" smtClean="0">
                        <a:latin typeface="Cambria Math" panose="02040503050406030204" pitchFamily="18" charset="0"/>
                      </a:rPr>
                      <m:t>=3</m:t>
                    </m:r>
                    <m:r>
                      <a:rPr lang="tr-TR" sz="1600" b="0" i="1" smtClean="0">
                        <a:latin typeface="Cambria Math" panose="02040503050406030204" pitchFamily="18" charset="0"/>
                      </a:rPr>
                      <m:t>𝑛</m:t>
                    </m:r>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oMath>
                </a14:m>
                <a:r>
                  <a:rPr lang="tr-TR" sz="1600" dirty="0"/>
                  <a:t> olduğunu görürüz. Dolayısıyla, </a:t>
                </a:r>
                <a14:m>
                  <m:oMath xmlns:m="http://schemas.openxmlformats.org/officeDocument/2006/math">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oMath>
                </a14:m>
                <a:r>
                  <a:rPr lang="tr-TR" sz="1600" dirty="0"/>
                  <a:t>, burada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=3</m:t>
                    </m:r>
                    <m:r>
                      <a:rPr lang="tr-TR" sz="1600" b="0" i="1" smtClean="0">
                        <a:latin typeface="Cambria Math" panose="02040503050406030204" pitchFamily="18" charset="0"/>
                      </a:rPr>
                      <m:t>𝑛</m:t>
                    </m:r>
                  </m:oMath>
                </a14:m>
                <a:r>
                  <a:rPr lang="tr-TR" sz="1600" dirty="0"/>
                  <a:t>, yineleme bağıntısının bir çözümüdür. </a:t>
                </a:r>
              </a:p>
              <a:p>
                <a:pPr>
                  <a:lnSpc>
                    <a:spcPct val="150000"/>
                  </a:lnSpc>
                </a:pPr>
                <a:r>
                  <a:rPr lang="tr-TR" sz="1600" dirty="0"/>
                  <a:t>Negatif olmayan her n tamsayı için bir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2</m:t>
                        </m:r>
                      </m:e>
                      <m:sup>
                        <m:r>
                          <a:rPr lang="tr-TR" sz="1600" b="0" i="1" smtClean="0">
                            <a:latin typeface="Cambria Math" panose="02040503050406030204" pitchFamily="18" charset="0"/>
                          </a:rPr>
                          <m:t>𝑛</m:t>
                        </m:r>
                      </m:sup>
                    </m:sSup>
                  </m:oMath>
                </a14:m>
                <a:r>
                  <a:rPr lang="tr-TR" sz="1600" dirty="0"/>
                  <a:t> olduğunu varsayalım.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0</m:t>
                        </m:r>
                      </m:sub>
                    </m:sSub>
                    <m:r>
                      <a:rPr lang="tr-TR" sz="1600" b="0" i="1" smtClean="0">
                        <a:latin typeface="Cambria Math" panose="02040503050406030204" pitchFamily="18" charset="0"/>
                      </a:rPr>
                      <m:t>=1,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1</m:t>
                        </m:r>
                      </m:sub>
                    </m:sSub>
                    <m:r>
                      <a:rPr lang="tr-TR" sz="1600" b="0" i="1" smtClean="0">
                        <a:latin typeface="Cambria Math" panose="02040503050406030204" pitchFamily="18" charset="0"/>
                      </a:rPr>
                      <m:t>=2,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2</m:t>
                        </m:r>
                      </m:sub>
                    </m:sSub>
                    <m:r>
                      <a:rPr lang="tr-TR" sz="1600" b="0" i="1" smtClean="0">
                        <a:latin typeface="Cambria Math" panose="02040503050406030204" pitchFamily="18" charset="0"/>
                      </a:rPr>
                      <m:t>=4</m:t>
                    </m:r>
                  </m:oMath>
                </a14:m>
                <a:r>
                  <a:rPr lang="tr-TR" sz="1600" dirty="0"/>
                  <a:t> olduğuna dikkat edin. </a:t>
                </a:r>
                <a14:m>
                  <m:oMath xmlns:m="http://schemas.openxmlformats.org/officeDocument/2006/math">
                    <m:r>
                      <a:rPr lang="tr-TR" sz="1600" b="0" i="1" smtClean="0">
                        <a:latin typeface="Cambria Math" panose="02040503050406030204" pitchFamily="18" charset="0"/>
                      </a:rPr>
                      <m:t>2</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1</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0</m:t>
                        </m:r>
                      </m:sub>
                    </m:sSub>
                    <m:r>
                      <a:rPr lang="tr-TR" sz="1600" b="0" i="1" smtClean="0">
                        <a:latin typeface="Cambria Math" panose="02040503050406030204" pitchFamily="18" charset="0"/>
                      </a:rPr>
                      <m:t>=2∗2−1=3</m:t>
                    </m:r>
                    <m:r>
                      <a:rPr lang="tr-TR" sz="1600" b="0" i="1" smtClean="0">
                        <a:latin typeface="Cambria Math" panose="02040503050406030204" pitchFamily="18" charset="0"/>
                        <a:ea typeface="Cambria Math" panose="02040503050406030204" pitchFamily="18" charset="0"/>
                      </a:rPr>
                      <m:t>≠</m:t>
                    </m:r>
                    <m:sSub>
                      <m:sSubPr>
                        <m:ctrlPr>
                          <a:rPr lang="tr-TR" sz="1600" b="0" i="1" smtClean="0">
                            <a:latin typeface="Cambria Math" panose="02040503050406030204" pitchFamily="18" charset="0"/>
                            <a:ea typeface="Cambria Math" panose="02040503050406030204" pitchFamily="18" charset="0"/>
                          </a:rPr>
                        </m:ctrlPr>
                      </m:sSubPr>
                      <m:e>
                        <m:r>
                          <a:rPr lang="tr-TR" sz="1600" b="0" i="1" smtClean="0">
                            <a:latin typeface="Cambria Math" panose="02040503050406030204" pitchFamily="18" charset="0"/>
                            <a:ea typeface="Cambria Math" panose="02040503050406030204" pitchFamily="18" charset="0"/>
                          </a:rPr>
                          <m:t>𝑎</m:t>
                        </m:r>
                      </m:e>
                      <m:sub>
                        <m:r>
                          <a:rPr lang="tr-TR" sz="1600" b="0" i="1" smtClean="0">
                            <a:latin typeface="Cambria Math" panose="02040503050406030204" pitchFamily="18" charset="0"/>
                            <a:ea typeface="Cambria Math" panose="02040503050406030204" pitchFamily="18" charset="0"/>
                          </a:rPr>
                          <m:t>2</m:t>
                        </m:r>
                      </m:sub>
                    </m:sSub>
                  </m:oMath>
                </a14:m>
                <a:r>
                  <a:rPr lang="tr-TR" sz="1600" dirty="0"/>
                  <a:t> olduğundan,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2</m:t>
                        </m:r>
                      </m:e>
                      <m:sup>
                        <m:r>
                          <a:rPr lang="tr-TR" sz="1600" b="0" i="1" smtClean="0">
                            <a:latin typeface="Cambria Math" panose="02040503050406030204" pitchFamily="18" charset="0"/>
                          </a:rPr>
                          <m:t>𝑛</m:t>
                        </m:r>
                      </m:sup>
                    </m:sSup>
                  </m:oMath>
                </a14:m>
                <a:r>
                  <a:rPr lang="tr-TR" sz="1600" dirty="0"/>
                  <a:t> olan </a:t>
                </a:r>
                <a14:m>
                  <m:oMath xmlns:m="http://schemas.openxmlformats.org/officeDocument/2006/math">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oMath>
                </a14:m>
                <a:r>
                  <a:rPr lang="tr-TR" sz="1600" dirty="0"/>
                  <a:t>'</a:t>
                </a:r>
                <a:r>
                  <a:rPr lang="tr-TR" sz="1600" dirty="0" err="1"/>
                  <a:t>ın</a:t>
                </a:r>
                <a:r>
                  <a:rPr lang="tr-TR" sz="1600" dirty="0"/>
                  <a:t> yineleme ilişkisinin bir çözümü olmadığını görürüz. </a:t>
                </a:r>
              </a:p>
              <a:p>
                <a:pPr>
                  <a:lnSpc>
                    <a:spcPct val="150000"/>
                  </a:lnSpc>
                </a:pPr>
                <a:r>
                  <a:rPr lang="tr-TR" sz="1600" dirty="0"/>
                  <a:t>Negatif olmayan her n tamsayısı için bir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=5</m:t>
                    </m:r>
                  </m:oMath>
                </a14:m>
                <a:r>
                  <a:rPr lang="tr-TR" sz="1600" dirty="0"/>
                  <a:t> olduğunu varsayalım. Sonra n ≥ 2 için, </a:t>
                </a:r>
                <a14:m>
                  <m:oMath xmlns:m="http://schemas.openxmlformats.org/officeDocument/2006/math">
                    <m:r>
                      <a:rPr lang="tr-TR" sz="1600" b="0" i="1" smtClean="0">
                        <a:latin typeface="Cambria Math" panose="02040503050406030204" pitchFamily="18" charset="0"/>
                      </a:rPr>
                      <m:t>2</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−1</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r>
                          <a:rPr lang="tr-TR" sz="1600" b="0" i="1" smtClean="0">
                            <a:latin typeface="Cambria Math" panose="02040503050406030204" pitchFamily="18" charset="0"/>
                          </a:rPr>
                          <m:t>−2</m:t>
                        </m:r>
                      </m:sub>
                    </m:sSub>
                    <m:r>
                      <a:rPr lang="tr-TR" sz="1600" b="0" i="1" smtClean="0">
                        <a:latin typeface="Cambria Math" panose="02040503050406030204" pitchFamily="18" charset="0"/>
                      </a:rPr>
                      <m:t>=2∗5−5=5=</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oMath>
                </a14:m>
                <a:r>
                  <a:rPr lang="tr-TR" sz="1600" dirty="0"/>
                  <a:t> olduğunu görüyoruz. Bu nedenle, </a:t>
                </a:r>
                <a14:m>
                  <m:oMath xmlns:m="http://schemas.openxmlformats.org/officeDocument/2006/math">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oMath>
                </a14:m>
                <a:r>
                  <a:rPr lang="tr-TR" sz="1600" dirty="0"/>
                  <a:t>, burada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=5</m:t>
                    </m:r>
                  </m:oMath>
                </a14:m>
                <a:r>
                  <a:rPr lang="tr-TR" sz="1600" dirty="0"/>
                  <a:t>, yineleme ilişkisinin bir çözümüdür.</a:t>
                </a:r>
                <a:endParaRPr lang="en-US" sz="16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241"/>
                </a:stretch>
              </a:blipFill>
            </p:spPr>
            <p:txBody>
              <a:bodyPr/>
              <a:lstStyle/>
              <a:p>
                <a:r>
                  <a:rPr lang="en-TR">
                    <a:noFill/>
                  </a:rPr>
                  <a:t> </a:t>
                </a:r>
              </a:p>
            </p:txBody>
          </p:sp>
        </mc:Fallback>
      </mc:AlternateContent>
    </p:spTree>
    <p:extLst>
      <p:ext uri="{BB962C8B-B14F-4D97-AF65-F5344CB8AC3E}">
        <p14:creationId xmlns:p14="http://schemas.microsoft.com/office/powerpoint/2010/main" val="2488468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Özel Tamsayı Dizileri</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400" dirty="0"/>
              <a:t>Ayrık matematikte yaygın bir problem, bir dizinin terimlerini oluşturmak için kapalı bir formül, bir yineleme ilişkisi veya başka bir tür genel kural bulmaktır. Bazen bir problemi çözen bir dizinin sadece birkaç terimi bilinir; amaç diziyi belirlemektir. Bir dizinin ilk terimleri tüm diziyi belirlemese de (sonuçta, herhangi bir sonlu başlangıç ​​terimiyle başlayan sonsuz sayıda farklı dizi vardır), ilk birkaç terimi bilmek, özdeşlik hakkında eğitimli bir varsayımda bulunmanıza yardımcı olabilir. Bu varsayımı yaptıktan sonra, doğru sıraya sahip olduğunuzu doğrulamayı deneyebilirsiniz. </a:t>
            </a:r>
          </a:p>
          <a:p>
            <a:pPr>
              <a:lnSpc>
                <a:spcPct val="150000"/>
              </a:lnSpc>
            </a:pPr>
            <a:r>
              <a:rPr lang="tr-TR" sz="1400" dirty="0"/>
              <a:t>İlk terimler verildiğinde bir dizinin terimleri için olası bir formül, yineleme ilişkisi veya başka bir tür kural çıkarmaya çalışırken, bu terimlerde bir kalıp bulmaya çalışın. Bir terimin kendisinden önceki terimlerden nasıl türetilmiş olabileceğini belirleyip belirleyemeyeceğinizi de görebilirsiniz. Sorabileceğiniz birçok soru var, ancak daha yararlı olanlardan bazıları: </a:t>
            </a:r>
          </a:p>
          <a:p>
            <a:pPr lvl="1">
              <a:lnSpc>
                <a:spcPct val="150000"/>
              </a:lnSpc>
            </a:pPr>
            <a:r>
              <a:rPr lang="tr-TR" sz="1200" dirty="0"/>
              <a:t>Aynı değerde koşular var mı? Yani, aynı değer arka arkaya birçok kez mi ortaya çıkıyor? </a:t>
            </a:r>
          </a:p>
          <a:p>
            <a:pPr lvl="1">
              <a:lnSpc>
                <a:spcPct val="150000"/>
              </a:lnSpc>
            </a:pPr>
            <a:r>
              <a:rPr lang="tr-TR" sz="1200" dirty="0"/>
              <a:t>Terimler önceki terimlerden aynı miktar eklenerek mi yoksa dizideki konuma bağlı olarak bir miktar mı elde ediliyor? </a:t>
            </a:r>
          </a:p>
          <a:p>
            <a:pPr lvl="1">
              <a:lnSpc>
                <a:spcPct val="150000"/>
              </a:lnSpc>
            </a:pPr>
            <a:r>
              <a:rPr lang="tr-TR" sz="1200" dirty="0"/>
              <a:t>Terimler belirli bir miktarla çarpılarak önceki terimlerden mi elde ediliyor? </a:t>
            </a:r>
          </a:p>
          <a:p>
            <a:pPr lvl="1">
              <a:lnSpc>
                <a:spcPct val="150000"/>
              </a:lnSpc>
            </a:pPr>
            <a:r>
              <a:rPr lang="tr-TR" sz="1200" dirty="0"/>
              <a:t>Terimler, önceki terimlerin belirli bir şekilde birleştirilmesiyle elde ediliyor mu? 􏰥 Terimler arasında döngüler var mı?</a:t>
            </a:r>
            <a:endParaRPr lang="en-US" sz="1200" dirty="0"/>
          </a:p>
        </p:txBody>
      </p:sp>
    </p:spTree>
    <p:extLst>
      <p:ext uri="{BB962C8B-B14F-4D97-AF65-F5344CB8AC3E}">
        <p14:creationId xmlns:p14="http://schemas.microsoft.com/office/powerpoint/2010/main" val="487524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Özel Tamsayı Dizileri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800" dirty="0"/>
                  <a:t>İlk beş terimi verilen aşağıdaki dizilerin formülünü bulun: </a:t>
                </a:r>
              </a:p>
              <a:p>
                <a:pPr lvl="1">
                  <a:lnSpc>
                    <a:spcPct val="150000"/>
                  </a:lnSpc>
                </a:pPr>
                <a:r>
                  <a:rPr lang="tr-TR" sz="1400" dirty="0"/>
                  <a:t>(a) </a:t>
                </a:r>
                <a14:m>
                  <m:oMath xmlns:m="http://schemas.openxmlformats.org/officeDocument/2006/math">
                    <m:r>
                      <a:rPr lang="tr-TR" sz="1400" b="0" i="1" smtClean="0">
                        <a:latin typeface="Cambria Math" panose="02040503050406030204" pitchFamily="18" charset="0"/>
                      </a:rPr>
                      <m:t>1,½,¼,</m:t>
                    </m:r>
                    <m:f>
                      <m:fPr>
                        <m:ctrlPr>
                          <a:rPr lang="tr-TR" sz="1400" b="0" i="1" smtClean="0">
                            <a:latin typeface="Cambria Math" panose="02040503050406030204" pitchFamily="18" charset="0"/>
                          </a:rPr>
                        </m:ctrlPr>
                      </m:fPr>
                      <m:num>
                        <m:r>
                          <a:rPr lang="tr-TR" sz="1400" b="0" i="1" smtClean="0">
                            <a:latin typeface="Cambria Math" panose="02040503050406030204" pitchFamily="18" charset="0"/>
                          </a:rPr>
                          <m:t>1</m:t>
                        </m:r>
                      </m:num>
                      <m:den>
                        <m:r>
                          <a:rPr lang="tr-TR" sz="1400" b="0" i="1" smtClean="0">
                            <a:latin typeface="Cambria Math" panose="02040503050406030204" pitchFamily="18" charset="0"/>
                          </a:rPr>
                          <m:t>8</m:t>
                        </m:r>
                      </m:den>
                    </m:f>
                    <m:r>
                      <a:rPr lang="tr-TR" sz="1400" b="0" i="1" smtClean="0">
                        <a:latin typeface="Cambria Math" panose="02040503050406030204" pitchFamily="18" charset="0"/>
                      </a:rPr>
                      <m:t>,</m:t>
                    </m:r>
                    <m:f>
                      <m:fPr>
                        <m:ctrlPr>
                          <a:rPr lang="tr-TR" sz="1400" b="0" i="1" smtClean="0">
                            <a:latin typeface="Cambria Math" panose="02040503050406030204" pitchFamily="18" charset="0"/>
                          </a:rPr>
                        </m:ctrlPr>
                      </m:fPr>
                      <m:num>
                        <m:r>
                          <a:rPr lang="tr-TR" sz="1400" b="0" i="1" smtClean="0">
                            <a:latin typeface="Cambria Math" panose="02040503050406030204" pitchFamily="18" charset="0"/>
                          </a:rPr>
                          <m:t>1</m:t>
                        </m:r>
                      </m:num>
                      <m:den>
                        <m:r>
                          <a:rPr lang="tr-TR" sz="1400" b="0" i="1" smtClean="0">
                            <a:latin typeface="Cambria Math" panose="02040503050406030204" pitchFamily="18" charset="0"/>
                          </a:rPr>
                          <m:t>16</m:t>
                        </m:r>
                      </m:den>
                    </m:f>
                  </m:oMath>
                </a14:m>
                <a:endParaRPr lang="tr-TR" sz="1400" b="0" dirty="0"/>
              </a:p>
              <a:p>
                <a:pPr lvl="1">
                  <a:lnSpc>
                    <a:spcPct val="150000"/>
                  </a:lnSpc>
                </a:pPr>
                <a:r>
                  <a:rPr lang="tr-TR" sz="1400" dirty="0"/>
                  <a:t>(b) 1,3,5,7,9 </a:t>
                </a:r>
              </a:p>
              <a:p>
                <a:pPr lvl="1">
                  <a:lnSpc>
                    <a:spcPct val="150000"/>
                  </a:lnSpc>
                </a:pPr>
                <a:r>
                  <a:rPr lang="tr-TR" sz="1400" dirty="0"/>
                  <a:t>(c) 1,− 1,1,−1,1.</a:t>
                </a:r>
              </a:p>
              <a:p>
                <a:pPr lvl="1">
                  <a:lnSpc>
                    <a:spcPct val="150000"/>
                  </a:lnSpc>
                </a:pPr>
                <a:endParaRPr lang="tr-TR" sz="1400" dirty="0"/>
              </a:p>
              <a:p>
                <a:pPr>
                  <a:lnSpc>
                    <a:spcPct val="150000"/>
                  </a:lnSpc>
                </a:pP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f>
                      <m:fPr>
                        <m:ctrlPr>
                          <a:rPr lang="tr-TR" sz="1600" b="0" i="1" smtClean="0">
                            <a:latin typeface="Cambria Math" panose="02040503050406030204" pitchFamily="18" charset="0"/>
                          </a:rPr>
                        </m:ctrlPr>
                      </m:fPr>
                      <m:num>
                        <m:r>
                          <a:rPr lang="tr-TR" sz="1600" b="0" i="1" smtClean="0">
                            <a:latin typeface="Cambria Math" panose="02040503050406030204" pitchFamily="18" charset="0"/>
                          </a:rPr>
                          <m:t>1</m:t>
                        </m:r>
                      </m:num>
                      <m:den>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2</m:t>
                            </m:r>
                          </m:e>
                          <m:sup>
                            <m:r>
                              <a:rPr lang="tr-TR" sz="1600" b="0" i="1" smtClean="0">
                                <a:latin typeface="Cambria Math" panose="02040503050406030204" pitchFamily="18" charset="0"/>
                              </a:rPr>
                              <m:t>𝑛</m:t>
                            </m:r>
                          </m:sup>
                        </m:sSup>
                      </m:den>
                    </m:f>
                  </m:oMath>
                </a14:m>
                <a:r>
                  <a:rPr lang="tr-TR" sz="1600" dirty="0"/>
                  <a:t>, n = 0, 1, 2,… olan dizi olası bir eşleşmedir. Önerilen bu dizi, a = 1 ve r = 1/2 ile geometrik bir ilerlemedir.</a:t>
                </a:r>
              </a:p>
              <a:p>
                <a:pPr>
                  <a:lnSpc>
                    <a:spcPct val="150000"/>
                  </a:lnSpc>
                </a:pPr>
                <a:r>
                  <a:rPr lang="tr-TR" sz="1600" dirty="0"/>
                  <a:t>Her terimin bir önceki terime 2 eklenerek elde edildiğini not edelim.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=2</m:t>
                    </m:r>
                    <m:r>
                      <a:rPr lang="tr-TR" sz="1600" b="0" i="1" smtClean="0">
                        <a:latin typeface="Cambria Math" panose="02040503050406030204" pitchFamily="18" charset="0"/>
                      </a:rPr>
                      <m:t>𝑛</m:t>
                    </m:r>
                    <m:r>
                      <a:rPr lang="tr-TR" sz="1600" b="0" i="1" smtClean="0">
                        <a:latin typeface="Cambria Math" panose="02040503050406030204" pitchFamily="18" charset="0"/>
                      </a:rPr>
                      <m:t>+1</m:t>
                    </m:r>
                  </m:oMath>
                </a14:m>
                <a:r>
                  <a:rPr lang="tr-TR" sz="1600" dirty="0"/>
                  <a:t>, n = 0, 1, 2,… olan dizi olası bir eşleşmedir. Önerilen bu dizi, a = 1 ve d = 2 olan bir aritmetik ilerlemedir.</a:t>
                </a:r>
              </a:p>
              <a:p>
                <a:pPr>
                  <a:lnSpc>
                    <a:spcPct val="150000"/>
                  </a:lnSpc>
                </a:pPr>
                <a:r>
                  <a:rPr lang="tr-TR" sz="1600" dirty="0"/>
                  <a:t>Terimler 1 ile -1 arasında değişiyor.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d>
                          <m:dPr>
                            <m:ctrlPr>
                              <a:rPr lang="tr-TR" sz="1600" b="0" i="1" smtClean="0">
                                <a:latin typeface="Cambria Math" panose="02040503050406030204" pitchFamily="18" charset="0"/>
                              </a:rPr>
                            </m:ctrlPr>
                          </m:dPr>
                          <m:e>
                            <m:r>
                              <a:rPr lang="tr-TR" sz="1600" b="0" i="1" smtClean="0">
                                <a:latin typeface="Cambria Math" panose="02040503050406030204" pitchFamily="18" charset="0"/>
                              </a:rPr>
                              <m:t>−1</m:t>
                            </m:r>
                          </m:e>
                        </m:d>
                      </m:e>
                      <m:sup>
                        <m:r>
                          <a:rPr lang="tr-TR" sz="1600" b="0" i="1" smtClean="0">
                            <a:latin typeface="Cambria Math" panose="02040503050406030204" pitchFamily="18" charset="0"/>
                          </a:rPr>
                          <m:t>𝑛</m:t>
                        </m:r>
                      </m:sup>
                    </m:sSup>
                  </m:oMath>
                </a14:m>
                <a:r>
                  <a:rPr lang="tr-TR" sz="1600" dirty="0"/>
                  <a:t>, n = 0, 1, 2, … olan dizi olası bir eşleşmedir. Önerilen bu dizi, a = 1 ve r = -1 olan bir geometrik ilerlemedir.</a:t>
                </a:r>
                <a:endParaRPr lang="en-US" sz="16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362" r="-121" b="-4942"/>
                </a:stretch>
              </a:blipFill>
            </p:spPr>
            <p:txBody>
              <a:bodyPr/>
              <a:lstStyle/>
              <a:p>
                <a:r>
                  <a:rPr lang="en-TR">
                    <a:noFill/>
                  </a:rPr>
                  <a:t> </a:t>
                </a:r>
              </a:p>
            </p:txBody>
          </p:sp>
        </mc:Fallback>
      </mc:AlternateContent>
    </p:spTree>
    <p:extLst>
      <p:ext uri="{BB962C8B-B14F-4D97-AF65-F5344CB8AC3E}">
        <p14:creationId xmlns:p14="http://schemas.microsoft.com/office/powerpoint/2010/main" val="1626591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Toplamlar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𝑚</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𝑚</m:t>
                        </m:r>
                        <m:r>
                          <a:rPr lang="tr-TR" sz="1600" b="0" i="1" smtClean="0">
                            <a:latin typeface="Cambria Math" panose="02040503050406030204" pitchFamily="18" charset="0"/>
                          </a:rPr>
                          <m:t>+1</m:t>
                        </m:r>
                      </m:sub>
                    </m:sSub>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𝑛</m:t>
                        </m:r>
                      </m:sub>
                    </m:sSub>
                  </m:oMath>
                </a14:m>
                <a:r>
                  <a:rPr lang="en-US" sz="1600" dirty="0"/>
                  <a:t> </a:t>
                </a:r>
                <a:r>
                  <a:rPr lang="en-US" sz="1600" dirty="0" err="1"/>
                  <a:t>ile</a:t>
                </a:r>
                <a:r>
                  <a:rPr lang="en-US" sz="1600" dirty="0"/>
                  <a:t> </a:t>
                </a:r>
                <a:r>
                  <a:rPr lang="en-US" sz="1600" dirty="0" err="1"/>
                  <a:t>tanımlı</a:t>
                </a:r>
                <a:r>
                  <a:rPr lang="en-US" sz="1600" dirty="0"/>
                  <a:t> </a:t>
                </a:r>
                <a14:m>
                  <m:oMath xmlns:m="http://schemas.openxmlformats.org/officeDocument/2006/math">
                    <m:r>
                      <a:rPr lang="tr-TR" sz="1600" i="1">
                        <a:latin typeface="Cambria Math" panose="02040503050406030204" pitchFamily="18" charset="0"/>
                      </a:rPr>
                      <m:t>{</m:t>
                    </m:r>
                    <m:sSub>
                      <m:sSubPr>
                        <m:ctrlPr>
                          <a:rPr lang="tr-TR" sz="1600" i="1">
                            <a:latin typeface="Cambria Math" panose="02040503050406030204" pitchFamily="18" charset="0"/>
                          </a:rPr>
                        </m:ctrlPr>
                      </m:sSubPr>
                      <m:e>
                        <m:r>
                          <a:rPr lang="tr-TR" sz="1600" i="1">
                            <a:latin typeface="Cambria Math" panose="02040503050406030204" pitchFamily="18" charset="0"/>
                          </a:rPr>
                          <m:t>𝑎</m:t>
                        </m:r>
                      </m:e>
                      <m:sub>
                        <m:r>
                          <a:rPr lang="tr-TR" sz="1600" i="1">
                            <a:latin typeface="Cambria Math" panose="02040503050406030204" pitchFamily="18" charset="0"/>
                          </a:rPr>
                          <m:t>𝑛</m:t>
                        </m:r>
                      </m:sub>
                    </m:sSub>
                    <m:r>
                      <a:rPr lang="tr-TR" sz="1600" i="1">
                        <a:latin typeface="Cambria Math" panose="02040503050406030204" pitchFamily="18" charset="0"/>
                      </a:rPr>
                      <m:t>}</m:t>
                    </m:r>
                  </m:oMath>
                </a14:m>
                <a:r>
                  <a:rPr lang="en-US" sz="1600" dirty="0"/>
                  <a:t> </a:t>
                </a:r>
                <a:r>
                  <a:rPr lang="en-US" sz="1600" dirty="0" err="1"/>
                  <a:t>dizisini</a:t>
                </a:r>
                <a:r>
                  <a:rPr lang="en-US" sz="1600" dirty="0"/>
                  <a:t>: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tr-TR" sz="1600" b="0" i="1" smtClean="0">
                            <a:latin typeface="Cambria Math" panose="02040503050406030204" pitchFamily="18" charset="0"/>
                          </a:rPr>
                          <m:t>𝑗</m:t>
                        </m:r>
                        <m:r>
                          <a:rPr lang="tr-TR" sz="1600" b="0" i="1" smtClean="0">
                            <a:latin typeface="Cambria Math" panose="02040503050406030204" pitchFamily="18" charset="0"/>
                          </a:rPr>
                          <m:t>=</m:t>
                        </m:r>
                        <m:r>
                          <a:rPr lang="tr-TR" sz="1600" b="0" i="1" smtClean="0">
                            <a:latin typeface="Cambria Math" panose="02040503050406030204" pitchFamily="18" charset="0"/>
                          </a:rPr>
                          <m:t>𝑚</m:t>
                        </m:r>
                      </m:sub>
                      <m:sup>
                        <m:r>
                          <a:rPr lang="tr-TR" sz="1600" b="0" i="1" smtClean="0">
                            <a:latin typeface="Cambria Math" panose="02040503050406030204" pitchFamily="18" charset="0"/>
                          </a:rPr>
                          <m:t>𝑛</m:t>
                        </m:r>
                      </m:sup>
                      <m:e>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𝑗</m:t>
                            </m:r>
                          </m:sub>
                        </m:sSub>
                      </m:e>
                    </m:nary>
                  </m:oMath>
                </a14:m>
                <a:r>
                  <a:rPr lang="en-US" sz="1600" dirty="0"/>
                  <a:t> </a:t>
                </a:r>
                <a:r>
                  <a:rPr lang="en-US" sz="1600" dirty="0" err="1"/>
                  <a:t>ile</a:t>
                </a:r>
                <a:r>
                  <a:rPr lang="en-US" sz="1600" dirty="0"/>
                  <a:t> </a:t>
                </a:r>
                <a:r>
                  <a:rPr lang="en-US" sz="1600" dirty="0" err="1"/>
                  <a:t>veya</a:t>
                </a:r>
                <a:r>
                  <a:rPr lang="en-US" sz="1600" dirty="0"/>
                  <a:t> </a:t>
                </a:r>
                <a14:m>
                  <m:oMath xmlns:m="http://schemas.openxmlformats.org/officeDocument/2006/math">
                    <m:nary>
                      <m:naryPr>
                        <m:chr m:val="∑"/>
                        <m:limLoc m:val="subSup"/>
                        <m:supHide m:val="on"/>
                        <m:ctrlPr>
                          <a:rPr lang="en-US" sz="1600" i="1" smtClean="0">
                            <a:latin typeface="Cambria Math" panose="02040503050406030204" pitchFamily="18" charset="0"/>
                          </a:rPr>
                        </m:ctrlPr>
                      </m:naryPr>
                      <m:sub>
                        <m:r>
                          <m:rPr>
                            <m:brk m:alnAt="9"/>
                          </m:rPr>
                          <a:rPr lang="tr-TR" sz="1600" b="0" i="1" smtClean="0">
                            <a:latin typeface="Cambria Math" panose="02040503050406030204" pitchFamily="18" charset="0"/>
                          </a:rPr>
                          <m:t>𝑚</m:t>
                        </m:r>
                        <m:r>
                          <a:rPr lang="tr-TR" sz="1600" b="0" i="1" smtClean="0">
                            <a:latin typeface="Cambria Math" panose="02040503050406030204" pitchFamily="18" charset="0"/>
                          </a:rPr>
                          <m:t>≤</m:t>
                        </m:r>
                        <m:r>
                          <a:rPr lang="tr-TR" sz="1600" b="0" i="1" smtClean="0">
                            <a:latin typeface="Cambria Math" panose="02040503050406030204" pitchFamily="18" charset="0"/>
                          </a:rPr>
                          <m:t>𝑗</m:t>
                        </m:r>
                        <m:r>
                          <a:rPr lang="tr-TR" sz="1600" b="0" i="1" smtClean="0">
                            <a:latin typeface="Cambria Math" panose="02040503050406030204" pitchFamily="18" charset="0"/>
                          </a:rPr>
                          <m:t>≤</m:t>
                        </m:r>
                        <m:r>
                          <a:rPr lang="tr-TR" sz="1600" b="0" i="1" smtClean="0">
                            <a:latin typeface="Cambria Math" panose="02040503050406030204" pitchFamily="18" charset="0"/>
                          </a:rPr>
                          <m:t>𝑛</m:t>
                        </m:r>
                      </m:sub>
                      <m:sup/>
                      <m:e>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𝑗</m:t>
                            </m:r>
                          </m:sub>
                        </m:sSub>
                      </m:e>
                    </m:nary>
                  </m:oMath>
                </a14:m>
                <a:r>
                  <a:rPr lang="en-US" sz="1600" dirty="0"/>
                  <a:t> </a:t>
                </a:r>
                <a:r>
                  <a:rPr lang="en-US" sz="1600" dirty="0" err="1"/>
                  <a:t>ile</a:t>
                </a:r>
                <a:r>
                  <a:rPr lang="en-US" sz="1600" dirty="0"/>
                  <a:t> </a:t>
                </a:r>
                <a:r>
                  <a:rPr lang="en-US" sz="1600" dirty="0" err="1"/>
                  <a:t>gösterilir</a:t>
                </a:r>
                <a:r>
                  <a:rPr lang="en-US" sz="1600" dirty="0"/>
                  <a:t>.</a:t>
                </a:r>
              </a:p>
              <a:p>
                <a:pPr>
                  <a:lnSpc>
                    <a:spcPct val="150000"/>
                  </a:lnSpc>
                </a:pPr>
                <a:r>
                  <a:rPr lang="tr-TR" sz="1600" dirty="0"/>
                  <a:t>Burada, j değişkeni toplama indeksi olarak adlandırılır ve değişken olarak j harfinin seçimi keyfidir; yani, i veya k gibi başka herhangi bir harf kullanabilirdik.</a:t>
                </a:r>
              </a:p>
              <a:p>
                <a:pPr>
                  <a:lnSpc>
                    <a:spcPct val="150000"/>
                  </a:lnSpc>
                </a:pPr>
                <a:r>
                  <a:rPr lang="tr-TR" sz="1600" dirty="0"/>
                  <a:t>Burada, toplama indisi alt limiti m ile başlayan ve üst limiti n ile biten tüm tamsayılardan geçer. Büyük yunan harfi </a:t>
                </a:r>
                <a:r>
                  <a:rPr lang="tr-TR" sz="1600" dirty="0" err="1"/>
                  <a:t>sigma</a:t>
                </a:r>
                <a:r>
                  <a:rPr lang="tr-TR" sz="1600" dirty="0"/>
                  <a:t>, </a:t>
                </a:r>
                <a14:m>
                  <m:oMath xmlns:m="http://schemas.openxmlformats.org/officeDocument/2006/math">
                    <m:nary>
                      <m:naryPr>
                        <m:chr m:val="∑"/>
                        <m:subHide m:val="on"/>
                        <m:supHide m:val="on"/>
                        <m:ctrlPr>
                          <a:rPr lang="tr-TR" sz="1600" i="1" smtClean="0">
                            <a:latin typeface="Cambria Math" panose="02040503050406030204" pitchFamily="18" charset="0"/>
                          </a:rPr>
                        </m:ctrlPr>
                      </m:naryPr>
                      <m:sub/>
                      <m:sup/>
                      <m:e/>
                    </m:nary>
                  </m:oMath>
                </a14:m>
                <a:r>
                  <a:rPr lang="tr-TR" sz="1600" dirty="0"/>
                  <a:t>, toplamı belirtmek için kullanılır.</a:t>
                </a:r>
              </a:p>
              <a:p>
                <a:pPr>
                  <a:lnSpc>
                    <a:spcPct val="150000"/>
                  </a:lnSpc>
                </a:pPr>
                <a:endParaRPr lang="tr-TR" sz="1600" dirty="0"/>
              </a:p>
              <a:p>
                <a:pPr>
                  <a:lnSpc>
                    <a:spcPct val="150000"/>
                  </a:lnSpc>
                </a:pPr>
                <a14:m>
                  <m:oMath xmlns:m="http://schemas.openxmlformats.org/officeDocument/2006/math">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𝑗</m:t>
                        </m:r>
                      </m:sub>
                    </m:sSub>
                    <m:r>
                      <a:rPr lang="tr-TR" sz="1600" b="0" i="1" smtClean="0">
                        <a:latin typeface="Cambria Math" panose="02040503050406030204" pitchFamily="18" charset="0"/>
                      </a:rPr>
                      <m:t>}</m:t>
                    </m:r>
                  </m:oMath>
                </a14:m>
                <a:r>
                  <a:rPr lang="tr-TR" sz="1600" dirty="0"/>
                  <a:t> dizisinin ilk 100 teriminin toplamını ifade etmek için toplama gösterimini kullanın, burada j = 1,2,3,... İçin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𝑗</m:t>
                        </m:r>
                      </m:sub>
                    </m:sSub>
                    <m:r>
                      <a:rPr lang="tr-TR" sz="1600" b="0" i="1" smtClean="0">
                        <a:latin typeface="Cambria Math" panose="02040503050406030204" pitchFamily="18" charset="0"/>
                      </a:rPr>
                      <m:t>=</m:t>
                    </m:r>
                    <m:f>
                      <m:fPr>
                        <m:ctrlPr>
                          <a:rPr lang="tr-TR" sz="1600" b="0" i="1" smtClean="0">
                            <a:latin typeface="Cambria Math" panose="02040503050406030204" pitchFamily="18" charset="0"/>
                          </a:rPr>
                        </m:ctrlPr>
                      </m:fPr>
                      <m:num>
                        <m:r>
                          <a:rPr lang="tr-TR" sz="1600" b="0" i="1" smtClean="0">
                            <a:latin typeface="Cambria Math" panose="02040503050406030204" pitchFamily="18" charset="0"/>
                          </a:rPr>
                          <m:t>1</m:t>
                        </m:r>
                      </m:num>
                      <m:den>
                        <m:r>
                          <a:rPr lang="tr-TR" sz="1600" b="0" i="1" smtClean="0">
                            <a:latin typeface="Cambria Math" panose="02040503050406030204" pitchFamily="18" charset="0"/>
                          </a:rPr>
                          <m:t>𝑗</m:t>
                        </m:r>
                      </m:den>
                    </m:f>
                  </m:oMath>
                </a14:m>
                <a:r>
                  <a:rPr lang="en-US" sz="1600" dirty="0"/>
                  <a:t>.</a:t>
                </a:r>
              </a:p>
              <a:p>
                <a:pPr lvl="1">
                  <a:lnSpc>
                    <a:spcPct val="150000"/>
                  </a:lnSpc>
                </a:pPr>
                <a14:m>
                  <m:oMath xmlns:m="http://schemas.openxmlformats.org/officeDocument/2006/math">
                    <m:nary>
                      <m:naryPr>
                        <m:chr m:val="∑"/>
                        <m:ctrlPr>
                          <a:rPr lang="en-US" sz="1200" i="1" smtClean="0">
                            <a:latin typeface="Cambria Math" panose="02040503050406030204" pitchFamily="18" charset="0"/>
                          </a:rPr>
                        </m:ctrlPr>
                      </m:naryPr>
                      <m:sub>
                        <m:r>
                          <m:rPr>
                            <m:brk m:alnAt="23"/>
                          </m:rPr>
                          <a:rPr lang="tr-TR" sz="1200" b="0" i="1" smtClean="0">
                            <a:latin typeface="Cambria Math" panose="02040503050406030204" pitchFamily="18" charset="0"/>
                          </a:rPr>
                          <m:t>𝑗</m:t>
                        </m:r>
                        <m:r>
                          <a:rPr lang="tr-TR" sz="1200" b="0" i="1" smtClean="0">
                            <a:latin typeface="Cambria Math" panose="02040503050406030204" pitchFamily="18" charset="0"/>
                          </a:rPr>
                          <m:t>=1</m:t>
                        </m:r>
                      </m:sub>
                      <m:sup>
                        <m:r>
                          <a:rPr lang="tr-TR" sz="1200" b="0" i="1" smtClean="0">
                            <a:latin typeface="Cambria Math" panose="02040503050406030204" pitchFamily="18" charset="0"/>
                          </a:rPr>
                          <m:t>100</m:t>
                        </m:r>
                      </m:sup>
                      <m:e>
                        <m:f>
                          <m:fPr>
                            <m:ctrlPr>
                              <a:rPr lang="tr-TR" sz="1200" b="0" i="1" smtClean="0">
                                <a:latin typeface="Cambria Math" panose="02040503050406030204" pitchFamily="18" charset="0"/>
                              </a:rPr>
                            </m:ctrlPr>
                          </m:fPr>
                          <m:num>
                            <m:r>
                              <a:rPr lang="tr-TR" sz="1200" b="0" i="1" smtClean="0">
                                <a:latin typeface="Cambria Math" panose="02040503050406030204" pitchFamily="18" charset="0"/>
                              </a:rPr>
                              <m:t>1</m:t>
                            </m:r>
                          </m:num>
                          <m:den>
                            <m:r>
                              <a:rPr lang="tr-TR" sz="1200" b="0" i="1" smtClean="0">
                                <a:latin typeface="Cambria Math" panose="02040503050406030204" pitchFamily="18" charset="0"/>
                              </a:rPr>
                              <m:t>𝑗</m:t>
                            </m:r>
                          </m:den>
                        </m:f>
                      </m:e>
                    </m:nary>
                  </m:oMath>
                </a14:m>
                <a:endParaRPr lang="en-US" sz="12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241" t="-6395" b="-6395"/>
                </a:stretch>
              </a:blipFill>
            </p:spPr>
            <p:txBody>
              <a:bodyPr/>
              <a:lstStyle/>
              <a:p>
                <a:r>
                  <a:rPr lang="en-TR">
                    <a:noFill/>
                  </a:rPr>
                  <a:t> </a:t>
                </a:r>
              </a:p>
            </p:txBody>
          </p:sp>
        </mc:Fallback>
      </mc:AlternateContent>
    </p:spTree>
    <p:extLst>
      <p:ext uri="{BB962C8B-B14F-4D97-AF65-F5344CB8AC3E}">
        <p14:creationId xmlns:p14="http://schemas.microsoft.com/office/powerpoint/2010/main" val="3303808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Toplamlar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14:m>
                  <m:oMath xmlns:m="http://schemas.openxmlformats.org/officeDocument/2006/math">
                    <m:nary>
                      <m:naryPr>
                        <m:chr m:val="∑"/>
                        <m:supHide m:val="on"/>
                        <m:ctrlPr>
                          <a:rPr lang="en-US" sz="1600" i="1" smtClean="0">
                            <a:latin typeface="Cambria Math" panose="02040503050406030204" pitchFamily="18" charset="0"/>
                          </a:rPr>
                        </m:ctrlPr>
                      </m:naryPr>
                      <m:sub>
                        <m:r>
                          <m:rPr>
                            <m:brk m:alnAt="7"/>
                          </m:rPr>
                          <a:rPr lang="tr-TR" sz="1600" b="0" i="1" smtClean="0">
                            <a:latin typeface="Cambria Math" panose="02040503050406030204" pitchFamily="18" charset="0"/>
                          </a:rPr>
                          <m:t>𝑠</m:t>
                        </m:r>
                        <m:r>
                          <a:rPr lang="tr-TR" sz="1600" b="0" i="1" smtClean="0">
                            <a:latin typeface="Cambria Math" panose="02040503050406030204" pitchFamily="18" charset="0"/>
                            <a:ea typeface="Cambria Math" panose="02040503050406030204" pitchFamily="18" charset="0"/>
                          </a:rPr>
                          <m:t>∈{0,2,4}</m:t>
                        </m:r>
                      </m:sub>
                      <m:sup/>
                      <m:e>
                        <m:r>
                          <a:rPr lang="tr-TR" sz="1600" b="0" i="1" smtClean="0">
                            <a:latin typeface="Cambria Math" panose="02040503050406030204" pitchFamily="18" charset="0"/>
                          </a:rPr>
                          <m:t>𝑠</m:t>
                        </m:r>
                      </m:e>
                    </m:nary>
                  </m:oMath>
                </a14:m>
                <a:r>
                  <a:rPr lang="en-US" sz="1600" dirty="0"/>
                  <a:t> </a:t>
                </a:r>
                <a:r>
                  <a:rPr lang="en-US" sz="1600" dirty="0" err="1"/>
                  <a:t>ifadesinin</a:t>
                </a:r>
                <a:r>
                  <a:rPr lang="en-US" sz="1600" dirty="0"/>
                  <a:t> </a:t>
                </a:r>
                <a:r>
                  <a:rPr lang="en-US" sz="1600" dirty="0" err="1"/>
                  <a:t>değeri</a:t>
                </a:r>
                <a:r>
                  <a:rPr lang="en-US" sz="1600" dirty="0"/>
                  <a:t> </a:t>
                </a:r>
                <a:r>
                  <a:rPr lang="en-US" sz="1600" dirty="0" err="1"/>
                  <a:t>nedir</a:t>
                </a:r>
                <a:r>
                  <a:rPr lang="en-US" sz="1600" dirty="0"/>
                  <a:t>?</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603" t="-6395"/>
                </a:stretch>
              </a:blipFill>
            </p:spPr>
            <p:txBody>
              <a:bodyPr/>
              <a:lstStyle/>
              <a:p>
                <a:r>
                  <a:rPr lang="en-TR">
                    <a:noFill/>
                  </a:rPr>
                  <a:t> </a:t>
                </a:r>
              </a:p>
            </p:txBody>
          </p:sp>
        </mc:Fallback>
      </mc:AlternateContent>
      <p:pic>
        <p:nvPicPr>
          <p:cNvPr id="7" name="Picture 6">
            <a:extLst>
              <a:ext uri="{FF2B5EF4-FFF2-40B4-BE49-F238E27FC236}">
                <a16:creationId xmlns:a16="http://schemas.microsoft.com/office/drawing/2014/main" id="{E38190D1-B475-E54C-A9FB-37AA7722BAA0}"/>
              </a:ext>
            </a:extLst>
          </p:cNvPr>
          <p:cNvPicPr>
            <a:picLocks noChangeAspect="1"/>
          </p:cNvPicPr>
          <p:nvPr/>
        </p:nvPicPr>
        <p:blipFill>
          <a:blip r:embed="rId3"/>
          <a:stretch>
            <a:fillRect/>
          </a:stretch>
        </p:blipFill>
        <p:spPr>
          <a:xfrm>
            <a:off x="6501701" y="1282699"/>
            <a:ext cx="4852097" cy="5046181"/>
          </a:xfrm>
          <a:prstGeom prst="rect">
            <a:avLst/>
          </a:prstGeom>
        </p:spPr>
      </p:pic>
    </p:spTree>
    <p:extLst>
      <p:ext uri="{BB962C8B-B14F-4D97-AF65-F5344CB8AC3E}">
        <p14:creationId xmlns:p14="http://schemas.microsoft.com/office/powerpoint/2010/main" val="2291294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Kümelerin </a:t>
            </a:r>
            <a:r>
              <a:rPr lang="tr-TR" dirty="0" err="1">
                <a:solidFill>
                  <a:srgbClr val="00B0F0"/>
                </a:solidFill>
              </a:rPr>
              <a:t>Kardinalitesi</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400" dirty="0"/>
              <a:t>Bölüm 2.1'deki Tanım 4'te, sonlu bir kümenin </a:t>
            </a:r>
            <a:r>
              <a:rPr lang="tr-TR" sz="1400" dirty="0" err="1"/>
              <a:t>kardinalitesini</a:t>
            </a:r>
            <a:r>
              <a:rPr lang="tr-TR" sz="1400" dirty="0"/>
              <a:t> kümedeki eleman sayısı olarak tanımlamıştık. Aynı boyuta sahip olduklarında veya birinin diğerinden daha büyük olduğu zaman bize söylemek için sonlu kümelerin </a:t>
            </a:r>
            <a:r>
              <a:rPr lang="tr-TR" sz="1400" dirty="0" err="1"/>
              <a:t>kardinalitelerini</a:t>
            </a:r>
            <a:r>
              <a:rPr lang="tr-TR" sz="1400" dirty="0"/>
              <a:t> kullanırız. </a:t>
            </a:r>
          </a:p>
          <a:p>
            <a:pPr>
              <a:lnSpc>
                <a:spcPct val="150000"/>
              </a:lnSpc>
            </a:pPr>
            <a:r>
              <a:rPr lang="tr-TR" sz="1400" dirty="0"/>
              <a:t>Bu bölümde bu kavramı sonsuz kümelere genişleteceğiz. Yani, iki sonsuz kümenin aynı </a:t>
            </a:r>
            <a:r>
              <a:rPr lang="tr-TR" sz="1400" dirty="0" err="1"/>
              <a:t>kardinaliteye</a:t>
            </a:r>
            <a:r>
              <a:rPr lang="tr-TR" sz="1400" dirty="0"/>
              <a:t> sahip olmasının ne anlama geldiğini tanımlayacağız ve sonsuz kümelerin göreli boyutlarını ölçmenin bir yolunu sağlayacağız. </a:t>
            </a:r>
          </a:p>
          <a:p>
            <a:pPr>
              <a:lnSpc>
                <a:spcPct val="150000"/>
              </a:lnSpc>
            </a:pPr>
            <a:r>
              <a:rPr lang="tr-TR" sz="1400" dirty="0"/>
              <a:t>Pozitif tamsayılar kümesiyle aynı </a:t>
            </a:r>
            <a:r>
              <a:rPr lang="tr-TR" sz="1400" dirty="0" err="1"/>
              <a:t>kardinaliteye</a:t>
            </a:r>
            <a:r>
              <a:rPr lang="tr-TR" sz="1400" dirty="0"/>
              <a:t> sahip kümeler olan sayılabilir sonsuz kümelerle özellikle ilgileneceğiz. Rasyonel sayılar kümesinin sayılabilir sonsuz olduğu şeklindeki şaşırtıcı sonucu belirleyeceğiz. </a:t>
            </a:r>
          </a:p>
          <a:p>
            <a:pPr>
              <a:lnSpc>
                <a:spcPct val="150000"/>
              </a:lnSpc>
            </a:pPr>
            <a:r>
              <a:rPr lang="tr-TR" sz="1400" dirty="0"/>
              <a:t>Bu bölümde geliştirilen kavramların bilgisayar bilimi için önemli uygulamaları vardır. Sınırsız zaman ve hafıza ile bile tüm değerlerini bulmak için hiçbir bilgisayar programı yazılamıyorsa, bir fonksiyon hesaplanamaz olarak adlandırılır. Hesaplanamayan fonksiyonların neden var olduğunu açıklamak için bu bölümdeki kavramları kullanacağız.</a:t>
            </a:r>
            <a:endParaRPr lang="en-US" sz="1400" dirty="0"/>
          </a:p>
        </p:txBody>
      </p:sp>
    </p:spTree>
    <p:extLst>
      <p:ext uri="{BB962C8B-B14F-4D97-AF65-F5344CB8AC3E}">
        <p14:creationId xmlns:p14="http://schemas.microsoft.com/office/powerpoint/2010/main" val="296161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Kümelerin </a:t>
            </a:r>
            <a:r>
              <a:rPr lang="tr-TR" dirty="0" err="1">
                <a:solidFill>
                  <a:srgbClr val="00B0F0"/>
                </a:solidFill>
              </a:rPr>
              <a:t>Kardinalitesi</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400" dirty="0"/>
              <a:t>A ve B kümeleri, ancak ve ancak A'dan B'ye bire bir eşleşme varsa aynı </a:t>
            </a:r>
            <a:r>
              <a:rPr lang="tr-TR" sz="1400" dirty="0" err="1"/>
              <a:t>kardinaliteye</a:t>
            </a:r>
            <a:r>
              <a:rPr lang="tr-TR" sz="1400" dirty="0"/>
              <a:t> sahiptir. A ve B aynı </a:t>
            </a:r>
            <a:r>
              <a:rPr lang="tr-TR" sz="1400" dirty="0" err="1"/>
              <a:t>kardinaliteye</a:t>
            </a:r>
            <a:r>
              <a:rPr lang="tr-TR" sz="1400" dirty="0"/>
              <a:t> sahip olduğunda, |A| yazarız. = |B|.</a:t>
            </a:r>
          </a:p>
          <a:p>
            <a:pPr>
              <a:lnSpc>
                <a:spcPct val="150000"/>
              </a:lnSpc>
            </a:pPr>
            <a:r>
              <a:rPr lang="tr-TR" sz="1400" dirty="0"/>
              <a:t>A'dan B'ye bire bir fonksiyon varsa, A'nın </a:t>
            </a:r>
            <a:r>
              <a:rPr lang="tr-TR" sz="1400" dirty="0" err="1"/>
              <a:t>kardinalitesi</a:t>
            </a:r>
            <a:r>
              <a:rPr lang="tr-TR" sz="1400" dirty="0"/>
              <a:t> B'nin </a:t>
            </a:r>
            <a:r>
              <a:rPr lang="tr-TR" sz="1400" dirty="0" err="1"/>
              <a:t>kardinalitesinden</a:t>
            </a:r>
            <a:r>
              <a:rPr lang="tr-TR" sz="1400" dirty="0"/>
              <a:t> küçük veya onunla aynıdır ve |A| ≤ |B| yazarız. Ayrıca |A| ≤ |B| ve A ve B farklı </a:t>
            </a:r>
            <a:r>
              <a:rPr lang="tr-TR" sz="1400" dirty="0" err="1"/>
              <a:t>kardinaliteye</a:t>
            </a:r>
            <a:r>
              <a:rPr lang="tr-TR" sz="1400" dirty="0"/>
              <a:t> sahipse, A'nın </a:t>
            </a:r>
            <a:r>
              <a:rPr lang="tr-TR" sz="1400" dirty="0" err="1"/>
              <a:t>kardinalitesinin</a:t>
            </a:r>
            <a:r>
              <a:rPr lang="tr-TR" sz="1400" dirty="0"/>
              <a:t> B'nin </a:t>
            </a:r>
            <a:r>
              <a:rPr lang="tr-TR" sz="1400" dirty="0" err="1"/>
              <a:t>kardinalitesinden</a:t>
            </a:r>
            <a:r>
              <a:rPr lang="tr-TR" sz="1400" dirty="0"/>
              <a:t> daha küçük olduğunu söylüyoruz ve |A| &lt; |B|.</a:t>
            </a:r>
            <a:endParaRPr lang="en-US" sz="1400" dirty="0"/>
          </a:p>
        </p:txBody>
      </p:sp>
    </p:spTree>
    <p:extLst>
      <p:ext uri="{BB962C8B-B14F-4D97-AF65-F5344CB8AC3E}">
        <p14:creationId xmlns:p14="http://schemas.microsoft.com/office/powerpoint/2010/main" val="1262707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Sayılabilir Kümeler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400" dirty="0"/>
              <a:t>A ve B kümeleri, ancak ve ancak A'dan B'ye bire bir eşleşme varsa aynı </a:t>
            </a:r>
            <a:r>
              <a:rPr lang="tr-TR" sz="1400" dirty="0" err="1"/>
              <a:t>kardinaliteye</a:t>
            </a:r>
            <a:r>
              <a:rPr lang="tr-TR" sz="1400" dirty="0"/>
              <a:t> sahiptir. A ve B aynı </a:t>
            </a:r>
            <a:r>
              <a:rPr lang="tr-TR" sz="1400" dirty="0" err="1"/>
              <a:t>kardinaliteye</a:t>
            </a:r>
            <a:r>
              <a:rPr lang="tr-TR" sz="1400" dirty="0"/>
              <a:t> sahip olduğunda, |A| yazarız. = |B|.</a:t>
            </a:r>
          </a:p>
          <a:p>
            <a:pPr>
              <a:lnSpc>
                <a:spcPct val="150000"/>
              </a:lnSpc>
            </a:pPr>
            <a:r>
              <a:rPr lang="tr-TR" sz="1400" dirty="0"/>
              <a:t>A'dan B'ye bire bir fonksiyon varsa, A'nın </a:t>
            </a:r>
            <a:r>
              <a:rPr lang="tr-TR" sz="1400" dirty="0" err="1"/>
              <a:t>kardinalitesi</a:t>
            </a:r>
            <a:r>
              <a:rPr lang="tr-TR" sz="1400" dirty="0"/>
              <a:t> B'nin </a:t>
            </a:r>
            <a:r>
              <a:rPr lang="tr-TR" sz="1400" dirty="0" err="1"/>
              <a:t>kardinalitesinden</a:t>
            </a:r>
            <a:r>
              <a:rPr lang="tr-TR" sz="1400" dirty="0"/>
              <a:t> küçük veya onunla aynıdır ve |A| ≤ |B| yazarız. Ayrıca |A| ≤ |B| ve A ve B farklı </a:t>
            </a:r>
            <a:r>
              <a:rPr lang="tr-TR" sz="1400" dirty="0" err="1"/>
              <a:t>kardinaliteye</a:t>
            </a:r>
            <a:r>
              <a:rPr lang="tr-TR" sz="1400" dirty="0"/>
              <a:t> sahipse, A'nın </a:t>
            </a:r>
            <a:r>
              <a:rPr lang="tr-TR" sz="1400" dirty="0" err="1"/>
              <a:t>kardinalitesinin</a:t>
            </a:r>
            <a:r>
              <a:rPr lang="tr-TR" sz="1400" dirty="0"/>
              <a:t> B'nin </a:t>
            </a:r>
            <a:r>
              <a:rPr lang="tr-TR" sz="1400" dirty="0" err="1"/>
              <a:t>kardinalitesinden</a:t>
            </a:r>
            <a:r>
              <a:rPr lang="tr-TR" sz="1400" dirty="0"/>
              <a:t> daha küçük olduğunu söylüyoruz ve |A| &lt; |B|.</a:t>
            </a:r>
          </a:p>
          <a:p>
            <a:pPr>
              <a:lnSpc>
                <a:spcPct val="150000"/>
              </a:lnSpc>
            </a:pPr>
            <a:r>
              <a:rPr lang="tr-TR" sz="1400" dirty="0"/>
              <a:t>Sonlu olan veya pozitif tamsayılar kümesiyle aynı </a:t>
            </a:r>
            <a:r>
              <a:rPr lang="tr-TR" sz="1400" dirty="0" err="1"/>
              <a:t>kardinaliteye</a:t>
            </a:r>
            <a:r>
              <a:rPr lang="tr-TR" sz="1400" dirty="0"/>
              <a:t> sahip olan bir kümeye sayılabilir denir. Sayılabilir olmayan kümeye sayılamayan küme denir. Sonsuz bir S kümesi sayılabilir olduğunda, S'nin önemliliğini א0 ile gösteririz (burada </a:t>
            </a:r>
            <a:r>
              <a:rPr lang="tr-TR" sz="1400" dirty="0" err="1"/>
              <a:t>א</a:t>
            </a:r>
            <a:r>
              <a:rPr lang="tr-TR" sz="1400" dirty="0"/>
              <a:t> </a:t>
            </a:r>
            <a:r>
              <a:rPr lang="tr-TR" sz="1400" dirty="0" err="1"/>
              <a:t>aleph</a:t>
            </a:r>
            <a:r>
              <a:rPr lang="tr-TR" sz="1400" dirty="0"/>
              <a:t>, İbrani alfabesinin ilk harfidir). |S| yazıyoruz = א0 ve S'nin “</a:t>
            </a:r>
            <a:r>
              <a:rPr lang="tr-TR" sz="1400" dirty="0" err="1"/>
              <a:t>aleph</a:t>
            </a:r>
            <a:r>
              <a:rPr lang="tr-TR" sz="1400" dirty="0"/>
              <a:t> </a:t>
            </a:r>
            <a:r>
              <a:rPr lang="tr-TR" sz="1400" dirty="0" err="1"/>
              <a:t>null</a:t>
            </a:r>
            <a:r>
              <a:rPr lang="tr-TR" sz="1400" dirty="0"/>
              <a:t>” </a:t>
            </a:r>
            <a:r>
              <a:rPr lang="tr-TR" sz="1400" dirty="0" err="1"/>
              <a:t>kardinalitesine</a:t>
            </a:r>
            <a:r>
              <a:rPr lang="tr-TR" sz="1400" dirty="0"/>
              <a:t> sahip olduğunu söyleyin.</a:t>
            </a:r>
            <a:endParaRPr lang="en-US" sz="1400" dirty="0"/>
          </a:p>
        </p:txBody>
      </p:sp>
    </p:spTree>
    <p:extLst>
      <p:ext uri="{BB962C8B-B14F-4D97-AF65-F5344CB8AC3E}">
        <p14:creationId xmlns:p14="http://schemas.microsoft.com/office/powerpoint/2010/main" val="836347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200" y="1825625"/>
            <a:ext cx="10515600" cy="4351338"/>
          </a:xfrm>
        </p:spPr>
        <p:txBody>
          <a:bodyPr>
            <a:normAutofit/>
          </a:bodyPr>
          <a:lstStyle/>
          <a:p>
            <a:pPr algn="just">
              <a:lnSpc>
                <a:spcPct val="160000"/>
              </a:lnSpc>
            </a:pPr>
            <a:r>
              <a:rPr lang="tr-TR" sz="1600" dirty="0"/>
              <a:t>Bir fonksiyon tanımladığımızda onun tanım kümesini, değer kümesini ve tanım kümesindeki öğelerin değer kümesindeki öğelerle eşlenmesini belirtiriz. Aynı tanım kümesine sahip olduklarında, aynı değer kümesine sahip olduklarında ve ortak tanım kümelerinin her bir öğesini ortak değer kümesindeki aynı öğeye eşlediklerinde iki işlev </a:t>
            </a:r>
            <a:r>
              <a:rPr lang="tr-TR" sz="1600" b="1" dirty="0"/>
              <a:t>eşittir</a:t>
            </a:r>
            <a:r>
              <a:rPr lang="tr-TR" sz="1600" dirty="0"/>
              <a:t>. Bir fonksiyonun tanım veya değer kümelerini değiştirirsek, farklı bir fonksiyon elde ettiğimizi unutmayın. Elemanların eşleşmelerini değiştirirsek, farklı bir fonksiyon da elde ederiz.</a:t>
            </a:r>
          </a:p>
          <a:p>
            <a:pPr algn="just">
              <a:lnSpc>
                <a:spcPct val="160000"/>
              </a:lnSpc>
            </a:pPr>
            <a:r>
              <a:rPr lang="tr-TR" sz="1600" dirty="0"/>
              <a:t>Sağda açıklanan öğrencilere not veren işlevin tanım kümesi, değer kümesi ve aralığı nedir?</a:t>
            </a:r>
          </a:p>
          <a:p>
            <a:pPr lvl="1" algn="just">
              <a:lnSpc>
                <a:spcPct val="160000"/>
              </a:lnSpc>
            </a:pPr>
            <a:r>
              <a:rPr lang="tr-TR" sz="1200" dirty="0"/>
              <a:t>Ayrık matematik sınıfımızdaki bir öğrenciye not veren fonksiyon G olsun. </a:t>
            </a:r>
          </a:p>
          <a:p>
            <a:pPr lvl="1" algn="just">
              <a:lnSpc>
                <a:spcPct val="160000"/>
              </a:lnSpc>
            </a:pPr>
            <a:r>
              <a:rPr lang="tr-TR" sz="1200" dirty="0"/>
              <a:t>Örneğin, G(Adams) = A olduğuna dikkat edin. </a:t>
            </a:r>
          </a:p>
          <a:p>
            <a:pPr lvl="1" algn="just">
              <a:lnSpc>
                <a:spcPct val="160000"/>
              </a:lnSpc>
            </a:pPr>
            <a:r>
              <a:rPr lang="tr-TR" sz="1200" dirty="0"/>
              <a:t>G'nin tanım kümesi {Adams, </a:t>
            </a:r>
            <a:r>
              <a:rPr lang="tr-TR" sz="1200" dirty="0" err="1"/>
              <a:t>Chou</a:t>
            </a:r>
            <a:r>
              <a:rPr lang="tr-TR" sz="1200" dirty="0"/>
              <a:t>, </a:t>
            </a:r>
            <a:r>
              <a:rPr lang="tr-TR" sz="1200" dirty="0" err="1"/>
              <a:t>Goodfriend</a:t>
            </a:r>
            <a:r>
              <a:rPr lang="tr-TR" sz="1200" dirty="0"/>
              <a:t>, </a:t>
            </a:r>
            <a:r>
              <a:rPr lang="tr-TR" sz="1200" dirty="0" err="1"/>
              <a:t>Rodriguez</a:t>
            </a:r>
            <a:r>
              <a:rPr lang="tr-TR" sz="1200" dirty="0"/>
              <a:t>, Stevens} kümesidir ve değer kümesi {A, B, C, D, F} kümesidir.</a:t>
            </a:r>
          </a:p>
          <a:p>
            <a:pPr lvl="1" algn="just">
              <a:lnSpc>
                <a:spcPct val="160000"/>
              </a:lnSpc>
            </a:pPr>
            <a:r>
              <a:rPr lang="tr-TR" sz="1200" dirty="0"/>
              <a:t> G aralığı {A, B, C, F } kümesidir, çünkü D dışındaki her sınıf bir öğrenciye atanır.</a:t>
            </a:r>
          </a:p>
        </p:txBody>
      </p:sp>
      <p:pic>
        <p:nvPicPr>
          <p:cNvPr id="5" name="Picture 4">
            <a:extLst>
              <a:ext uri="{FF2B5EF4-FFF2-40B4-BE49-F238E27FC236}">
                <a16:creationId xmlns:a16="http://schemas.microsoft.com/office/drawing/2014/main" id="{8B2BF3D4-6F23-FE45-BE1F-154AE3ECE668}"/>
              </a:ext>
            </a:extLst>
          </p:cNvPr>
          <p:cNvPicPr>
            <a:picLocks noChangeAspect="1"/>
          </p:cNvPicPr>
          <p:nvPr/>
        </p:nvPicPr>
        <p:blipFill>
          <a:blip r:embed="rId2"/>
          <a:stretch>
            <a:fillRect/>
          </a:stretch>
        </p:blipFill>
        <p:spPr>
          <a:xfrm>
            <a:off x="9893300" y="5461000"/>
            <a:ext cx="2298700" cy="1397000"/>
          </a:xfrm>
          <a:prstGeom prst="rect">
            <a:avLst/>
          </a:prstGeom>
        </p:spPr>
      </p:pic>
    </p:spTree>
    <p:extLst>
      <p:ext uri="{BB962C8B-B14F-4D97-AF65-F5344CB8AC3E}">
        <p14:creationId xmlns:p14="http://schemas.microsoft.com/office/powerpoint/2010/main" val="2822583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Sayılabilir Kümeler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400" dirty="0"/>
                  <a:t>Tek pozitif tam sayılar kümesinin sayılabilir bir küme olduğunu gösterin.</a:t>
                </a:r>
              </a:p>
              <a:p>
                <a:pPr>
                  <a:lnSpc>
                    <a:spcPct val="150000"/>
                  </a:lnSpc>
                </a:pPr>
                <a:r>
                  <a:rPr lang="tr-TR" sz="1400" dirty="0"/>
                  <a:t>Tek pozitif tamsayılar kümesinin sayılabilir olduğunu göstermek için, bu küme ile pozitif tamsayılar kümesi arasında bire bir eşleşme göstereceğiz. Aşağıdaki fonksiyonu düşünün:</a:t>
                </a:r>
              </a:p>
              <a:p>
                <a:pPr lvl="1">
                  <a:lnSpc>
                    <a:spcPct val="150000"/>
                  </a:lnSpc>
                </a:pPr>
                <a14:m>
                  <m:oMath xmlns:m="http://schemas.openxmlformats.org/officeDocument/2006/math">
                    <m:r>
                      <a:rPr lang="tr-TR" sz="1400" b="0" i="1" smtClean="0">
                        <a:latin typeface="Cambria Math" panose="02040503050406030204" pitchFamily="18" charset="0"/>
                      </a:rPr>
                      <m:t>𝑓</m:t>
                    </m:r>
                    <m:d>
                      <m:dPr>
                        <m:ctrlPr>
                          <a:rPr lang="tr-TR" sz="1400" b="0" i="1" smtClean="0">
                            <a:latin typeface="Cambria Math" panose="02040503050406030204" pitchFamily="18" charset="0"/>
                          </a:rPr>
                        </m:ctrlPr>
                      </m:dPr>
                      <m:e>
                        <m:r>
                          <a:rPr lang="tr-TR" sz="1400" b="0" i="1" smtClean="0">
                            <a:latin typeface="Cambria Math" panose="02040503050406030204" pitchFamily="18" charset="0"/>
                          </a:rPr>
                          <m:t>𝑛</m:t>
                        </m:r>
                      </m:e>
                    </m:d>
                    <m:r>
                      <a:rPr lang="tr-TR" sz="1400" b="0" i="1" smtClean="0">
                        <a:latin typeface="Cambria Math" panose="02040503050406030204" pitchFamily="18" charset="0"/>
                      </a:rPr>
                      <m:t>=2</m:t>
                    </m:r>
                    <m:r>
                      <a:rPr lang="tr-TR" sz="1400" b="0" i="1" smtClean="0">
                        <a:latin typeface="Cambria Math" panose="02040503050406030204" pitchFamily="18" charset="0"/>
                      </a:rPr>
                      <m:t>𝑛</m:t>
                    </m:r>
                    <m:r>
                      <a:rPr lang="tr-TR" sz="1400" b="0" i="1" smtClean="0">
                        <a:latin typeface="Cambria Math" panose="02040503050406030204" pitchFamily="18" charset="0"/>
                      </a:rPr>
                      <m:t>−1</m:t>
                    </m:r>
                  </m:oMath>
                </a14:m>
                <a:endParaRPr lang="en-US" sz="1400" dirty="0"/>
              </a:p>
              <a:p>
                <a:pPr>
                  <a:lnSpc>
                    <a:spcPct val="150000"/>
                  </a:lnSpc>
                </a:pPr>
                <a:r>
                  <a:rPr lang="tr-TR" sz="1400" dirty="0" err="1"/>
                  <a:t>Z+'dan</a:t>
                </a:r>
                <a:r>
                  <a:rPr lang="tr-TR" sz="1400" dirty="0"/>
                  <a:t> tek pozitif tamsayılar kümesine. f'nin hem bire bir hem de üzerine olduğunu göstererek bire-bir denklik olduğunu gösteriyoruz. Bire bir olduğunu görmek için f (n) = f (m) olduğunu varsayalım. O zaman 2n − 1 = 2m − 1, yani n = m. Açık olduğunu görmek için, t'nin tek bir pozitif tam sayı olduğunu varsayalım. O zaman t, 2k çift tam sayıdan 1 eksiktir, burada k bir doğal sayıdır. Dolayısıyla t = 2k − 1 = f(k).</a:t>
                </a:r>
              </a:p>
              <a:p>
                <a:pPr>
                  <a:lnSpc>
                    <a:spcPct val="150000"/>
                  </a:lnSpc>
                </a:pPr>
                <a:r>
                  <a:rPr lang="tr-TR" sz="1400" dirty="0"/>
                  <a:t>Sonsuz bir küme, ancak ve ancak kümenin öğelerini bir dizide (pozitif tamsayılarla indekslenmiş) listelemek mümkünse sayılabilir. Bunun nedeni, pozitif tamsayılar kümesinden bir S kümesine bire bir karşılık gelen f'nin a1,a2,...,an,... dizisi cinsinden ifade edilebilmesidir, burada a1 = f(1), a2 = f(2),...,an = f(n),....</a:t>
                </a:r>
                <a:endParaRPr lang="en-US" sz="14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121" r="-241"/>
                </a:stretch>
              </a:blipFill>
            </p:spPr>
            <p:txBody>
              <a:bodyPr/>
              <a:lstStyle/>
              <a:p>
                <a:r>
                  <a:rPr lang="en-TR">
                    <a:noFill/>
                  </a:rPr>
                  <a:t> </a:t>
                </a:r>
              </a:p>
            </p:txBody>
          </p:sp>
        </mc:Fallback>
      </mc:AlternateContent>
    </p:spTree>
    <p:extLst>
      <p:ext uri="{BB962C8B-B14F-4D97-AF65-F5344CB8AC3E}">
        <p14:creationId xmlns:p14="http://schemas.microsoft.com/office/powerpoint/2010/main" val="1083858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Sayılamaz Kümeler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400" dirty="0"/>
              <a:t>Sayılamayan bir küme için gelecek vadeden bir adayımız var mı? Bakabileceğimiz ilk yer gerçek sayılar kümesidir. Örnek 5'te, gerçek sayılar kümesinin sayılabilir olmadığını kanıtlamak için 1879'da </a:t>
            </a:r>
            <a:r>
              <a:rPr lang="tr-TR" sz="1400" dirty="0" err="1"/>
              <a:t>Georg</a:t>
            </a:r>
            <a:r>
              <a:rPr lang="tr-TR" sz="1400" dirty="0"/>
              <a:t> </a:t>
            </a:r>
            <a:r>
              <a:rPr lang="tr-TR" sz="1400" dirty="0" err="1"/>
              <a:t>Cantor</a:t>
            </a:r>
            <a:r>
              <a:rPr lang="tr-TR" sz="1400" dirty="0"/>
              <a:t> tarafından tanıtılan ve </a:t>
            </a:r>
            <a:r>
              <a:rPr lang="tr-TR" sz="1400" dirty="0" err="1"/>
              <a:t>Cantor</a:t>
            </a:r>
            <a:r>
              <a:rPr lang="tr-TR" sz="1400" dirty="0"/>
              <a:t> </a:t>
            </a:r>
            <a:r>
              <a:rPr lang="tr-TR" sz="1400" dirty="0" err="1"/>
              <a:t>köşegenleştirme</a:t>
            </a:r>
            <a:r>
              <a:rPr lang="tr-TR" sz="1400" dirty="0"/>
              <a:t> argümanı olarak bilinen önemli bir ispat yöntemini kullanıyoruz. Bu ispat yöntemi, matematiksel mantıkta ve hesaplama teorisinde yaygın olarak kullanılmaktadır.</a:t>
            </a:r>
            <a:endParaRPr lang="en-US" sz="1000" dirty="0"/>
          </a:p>
        </p:txBody>
      </p:sp>
    </p:spTree>
    <p:extLst>
      <p:ext uri="{BB962C8B-B14F-4D97-AF65-F5344CB8AC3E}">
        <p14:creationId xmlns:p14="http://schemas.microsoft.com/office/powerpoint/2010/main" val="9507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Sayılamaz Kümeler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400" dirty="0"/>
                  <a:t>Gerçel sayılar kümesinin sayılamaz olduğunu göstermek için, </a:t>
                </a:r>
                <a:r>
                  <a:rPr lang="tr-TR" sz="1400" dirty="0" err="1"/>
                  <a:t>gerçel</a:t>
                </a:r>
                <a:r>
                  <a:rPr lang="tr-TR" sz="1400" dirty="0"/>
                  <a:t> sayılar kümesinin sayılabilir olduğunu varsayar ve bir çelişkiye ulaşırız. O halde, 0 ile 1 arasında kalan tüm reel sayıların alt kümesi de sayılabilir olacaktır (çünkü sayılabilir bir kümenin herhangi bir alt kümesi de sayılabilirdir). Bu varsayım altında, 0 ile 1 arasındaki gerçek sayılar, örneğin r1, r2, r3,… gibi bir sırayla listelenebilir. Bu gerçek sayıların ondalık gösterimi</a:t>
                </a:r>
              </a:p>
              <a:p>
                <a:pPr lvl="1">
                  <a:lnSpc>
                    <a:spcPct val="150000"/>
                  </a:lnSpc>
                </a:pPr>
                <a14:m>
                  <m:oMath xmlns:m="http://schemas.openxmlformats.org/officeDocument/2006/math">
                    <m:sSub>
                      <m:sSubPr>
                        <m:ctrlPr>
                          <a:rPr lang="tr-TR" sz="1000" b="0" i="1" smtClean="0">
                            <a:latin typeface="Cambria Math" panose="02040503050406030204" pitchFamily="18" charset="0"/>
                          </a:rPr>
                        </m:ctrlPr>
                      </m:sSubPr>
                      <m:e>
                        <m:r>
                          <a:rPr lang="tr-TR" sz="1000" b="0" i="1" smtClean="0">
                            <a:latin typeface="Cambria Math" panose="02040503050406030204" pitchFamily="18" charset="0"/>
                          </a:rPr>
                          <m:t>𝑟</m:t>
                        </m:r>
                      </m:e>
                      <m:sub>
                        <m:r>
                          <a:rPr lang="tr-TR" sz="1000" b="0" i="1" smtClean="0">
                            <a:latin typeface="Cambria Math" panose="02040503050406030204" pitchFamily="18" charset="0"/>
                          </a:rPr>
                          <m:t>1</m:t>
                        </m:r>
                      </m:sub>
                    </m:sSub>
                    <m:r>
                      <a:rPr lang="tr-TR" sz="1000" b="0" i="1" smtClean="0">
                        <a:latin typeface="Cambria Math" panose="02040503050406030204" pitchFamily="18" charset="0"/>
                      </a:rPr>
                      <m:t>=0.</m:t>
                    </m:r>
                    <m:sSub>
                      <m:sSubPr>
                        <m:ctrlPr>
                          <a:rPr lang="tr-TR" sz="1000" b="0" i="1" smtClean="0">
                            <a:latin typeface="Cambria Math" panose="02040503050406030204" pitchFamily="18" charset="0"/>
                          </a:rPr>
                        </m:ctrlPr>
                      </m:sSubPr>
                      <m:e>
                        <m:r>
                          <a:rPr lang="tr-TR" sz="1000" b="0" i="1" smtClean="0">
                            <a:latin typeface="Cambria Math" panose="02040503050406030204" pitchFamily="18" charset="0"/>
                          </a:rPr>
                          <m:t>𝑑</m:t>
                        </m:r>
                      </m:e>
                      <m:sub>
                        <m:r>
                          <a:rPr lang="tr-TR" sz="1000" b="0" i="1" smtClean="0">
                            <a:latin typeface="Cambria Math" panose="02040503050406030204" pitchFamily="18" charset="0"/>
                          </a:rPr>
                          <m:t>11</m:t>
                        </m:r>
                      </m:sub>
                    </m:sSub>
                    <m:sSub>
                      <m:sSubPr>
                        <m:ctrlPr>
                          <a:rPr lang="tr-TR" sz="1000" b="0" i="1" smtClean="0">
                            <a:latin typeface="Cambria Math" panose="02040503050406030204" pitchFamily="18" charset="0"/>
                          </a:rPr>
                        </m:ctrlPr>
                      </m:sSubPr>
                      <m:e>
                        <m:r>
                          <a:rPr lang="tr-TR" sz="1000" b="0" i="1" smtClean="0">
                            <a:latin typeface="Cambria Math" panose="02040503050406030204" pitchFamily="18" charset="0"/>
                          </a:rPr>
                          <m:t>𝑑</m:t>
                        </m:r>
                      </m:e>
                      <m:sub>
                        <m:r>
                          <a:rPr lang="tr-TR" sz="1000" b="0" i="1" smtClean="0">
                            <a:latin typeface="Cambria Math" panose="02040503050406030204" pitchFamily="18" charset="0"/>
                          </a:rPr>
                          <m:t>12</m:t>
                        </m:r>
                      </m:sub>
                    </m:sSub>
                    <m:sSub>
                      <m:sSubPr>
                        <m:ctrlPr>
                          <a:rPr lang="tr-TR" sz="1000" b="0" i="1" smtClean="0">
                            <a:latin typeface="Cambria Math" panose="02040503050406030204" pitchFamily="18" charset="0"/>
                          </a:rPr>
                        </m:ctrlPr>
                      </m:sSubPr>
                      <m:e>
                        <m:r>
                          <a:rPr lang="tr-TR" sz="1000" b="0" i="1" smtClean="0">
                            <a:latin typeface="Cambria Math" panose="02040503050406030204" pitchFamily="18" charset="0"/>
                          </a:rPr>
                          <m:t>𝑑</m:t>
                        </m:r>
                      </m:e>
                      <m:sub>
                        <m:r>
                          <a:rPr lang="tr-TR" sz="1000" b="0" i="1" smtClean="0">
                            <a:latin typeface="Cambria Math" panose="02040503050406030204" pitchFamily="18" charset="0"/>
                          </a:rPr>
                          <m:t>13</m:t>
                        </m:r>
                      </m:sub>
                    </m:sSub>
                    <m:sSub>
                      <m:sSubPr>
                        <m:ctrlPr>
                          <a:rPr lang="tr-TR" sz="1000" b="0" i="1" smtClean="0">
                            <a:latin typeface="Cambria Math" panose="02040503050406030204" pitchFamily="18" charset="0"/>
                          </a:rPr>
                        </m:ctrlPr>
                      </m:sSubPr>
                      <m:e>
                        <m:r>
                          <a:rPr lang="tr-TR" sz="1000" b="0" i="1" smtClean="0">
                            <a:latin typeface="Cambria Math" panose="02040503050406030204" pitchFamily="18" charset="0"/>
                          </a:rPr>
                          <m:t>𝑑</m:t>
                        </m:r>
                      </m:e>
                      <m:sub>
                        <m:r>
                          <a:rPr lang="tr-TR" sz="1000" b="0" i="1" smtClean="0">
                            <a:latin typeface="Cambria Math" panose="02040503050406030204" pitchFamily="18" charset="0"/>
                          </a:rPr>
                          <m:t>14</m:t>
                        </m:r>
                      </m:sub>
                    </m:sSub>
                    <m:r>
                      <a:rPr lang="tr-TR" sz="1000" b="0" i="1" smtClean="0">
                        <a:latin typeface="Cambria Math" panose="02040503050406030204" pitchFamily="18" charset="0"/>
                      </a:rPr>
                      <m:t>…</m:t>
                    </m:r>
                  </m:oMath>
                </a14:m>
                <a:endParaRPr lang="tr-TR" sz="1000" b="0" dirty="0"/>
              </a:p>
              <a:p>
                <a:pPr lvl="1">
                  <a:lnSpc>
                    <a:spcPct val="150000"/>
                  </a:lnSpc>
                </a:pPr>
                <a14:m>
                  <m:oMath xmlns:m="http://schemas.openxmlformats.org/officeDocument/2006/math">
                    <m:sSub>
                      <m:sSubPr>
                        <m:ctrlPr>
                          <a:rPr lang="tr-TR" sz="1000" i="1">
                            <a:latin typeface="Cambria Math" panose="02040503050406030204" pitchFamily="18" charset="0"/>
                          </a:rPr>
                        </m:ctrlPr>
                      </m:sSubPr>
                      <m:e>
                        <m:r>
                          <a:rPr lang="tr-TR" sz="1000" i="1">
                            <a:latin typeface="Cambria Math" panose="02040503050406030204" pitchFamily="18" charset="0"/>
                          </a:rPr>
                          <m:t>𝑟</m:t>
                        </m:r>
                      </m:e>
                      <m:sub>
                        <m:r>
                          <a:rPr lang="tr-TR" sz="1000" b="0" i="1" smtClean="0">
                            <a:latin typeface="Cambria Math" panose="02040503050406030204" pitchFamily="18" charset="0"/>
                          </a:rPr>
                          <m:t>2</m:t>
                        </m:r>
                      </m:sub>
                    </m:sSub>
                    <m:r>
                      <a:rPr lang="tr-TR" sz="1000" i="1">
                        <a:latin typeface="Cambria Math" panose="02040503050406030204" pitchFamily="18" charset="0"/>
                      </a:rPr>
                      <m:t>=0.</m:t>
                    </m:r>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2</m:t>
                        </m:r>
                        <m:r>
                          <a:rPr lang="tr-TR" sz="1000" i="1">
                            <a:latin typeface="Cambria Math" panose="02040503050406030204" pitchFamily="18" charset="0"/>
                          </a:rPr>
                          <m:t>1</m:t>
                        </m:r>
                      </m:sub>
                    </m:sSub>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2</m:t>
                        </m:r>
                        <m:r>
                          <a:rPr lang="tr-TR" sz="1000" i="1">
                            <a:latin typeface="Cambria Math" panose="02040503050406030204" pitchFamily="18" charset="0"/>
                          </a:rPr>
                          <m:t>2</m:t>
                        </m:r>
                      </m:sub>
                    </m:sSub>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2</m:t>
                        </m:r>
                        <m:r>
                          <a:rPr lang="tr-TR" sz="1000" i="1">
                            <a:latin typeface="Cambria Math" panose="02040503050406030204" pitchFamily="18" charset="0"/>
                          </a:rPr>
                          <m:t>3</m:t>
                        </m:r>
                      </m:sub>
                    </m:sSub>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2</m:t>
                        </m:r>
                        <m:r>
                          <a:rPr lang="tr-TR" sz="1000" i="1">
                            <a:latin typeface="Cambria Math" panose="02040503050406030204" pitchFamily="18" charset="0"/>
                          </a:rPr>
                          <m:t>4</m:t>
                        </m:r>
                      </m:sub>
                    </m:sSub>
                    <m:r>
                      <a:rPr lang="tr-TR" sz="1000" i="1">
                        <a:latin typeface="Cambria Math" panose="02040503050406030204" pitchFamily="18" charset="0"/>
                      </a:rPr>
                      <m:t>…</m:t>
                    </m:r>
                  </m:oMath>
                </a14:m>
                <a:endParaRPr lang="tr-TR" sz="1000" dirty="0"/>
              </a:p>
              <a:p>
                <a:pPr lvl="1">
                  <a:lnSpc>
                    <a:spcPct val="150000"/>
                  </a:lnSpc>
                </a:pPr>
                <a14:m>
                  <m:oMath xmlns:m="http://schemas.openxmlformats.org/officeDocument/2006/math">
                    <m:sSub>
                      <m:sSubPr>
                        <m:ctrlPr>
                          <a:rPr lang="tr-TR" sz="1000" i="1">
                            <a:latin typeface="Cambria Math" panose="02040503050406030204" pitchFamily="18" charset="0"/>
                          </a:rPr>
                        </m:ctrlPr>
                      </m:sSubPr>
                      <m:e>
                        <m:r>
                          <a:rPr lang="tr-TR" sz="1000" i="1">
                            <a:latin typeface="Cambria Math" panose="02040503050406030204" pitchFamily="18" charset="0"/>
                          </a:rPr>
                          <m:t>𝑟</m:t>
                        </m:r>
                      </m:e>
                      <m:sub>
                        <m:r>
                          <a:rPr lang="tr-TR" sz="1000" b="0" i="1" smtClean="0">
                            <a:latin typeface="Cambria Math" panose="02040503050406030204" pitchFamily="18" charset="0"/>
                          </a:rPr>
                          <m:t>3</m:t>
                        </m:r>
                      </m:sub>
                    </m:sSub>
                    <m:r>
                      <a:rPr lang="tr-TR" sz="1000" i="1">
                        <a:latin typeface="Cambria Math" panose="02040503050406030204" pitchFamily="18" charset="0"/>
                      </a:rPr>
                      <m:t>=0.</m:t>
                    </m:r>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3</m:t>
                        </m:r>
                        <m:r>
                          <a:rPr lang="tr-TR" sz="1000" i="1">
                            <a:latin typeface="Cambria Math" panose="02040503050406030204" pitchFamily="18" charset="0"/>
                          </a:rPr>
                          <m:t>1</m:t>
                        </m:r>
                      </m:sub>
                    </m:sSub>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3</m:t>
                        </m:r>
                        <m:r>
                          <a:rPr lang="tr-TR" sz="1000" i="1">
                            <a:latin typeface="Cambria Math" panose="02040503050406030204" pitchFamily="18" charset="0"/>
                          </a:rPr>
                          <m:t>2</m:t>
                        </m:r>
                      </m:sub>
                    </m:sSub>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3</m:t>
                        </m:r>
                        <m:r>
                          <a:rPr lang="tr-TR" sz="1000" i="1">
                            <a:latin typeface="Cambria Math" panose="02040503050406030204" pitchFamily="18" charset="0"/>
                          </a:rPr>
                          <m:t>3</m:t>
                        </m:r>
                      </m:sub>
                    </m:sSub>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3</m:t>
                        </m:r>
                        <m:r>
                          <a:rPr lang="tr-TR" sz="1000" i="1">
                            <a:latin typeface="Cambria Math" panose="02040503050406030204" pitchFamily="18" charset="0"/>
                          </a:rPr>
                          <m:t>4</m:t>
                        </m:r>
                      </m:sub>
                    </m:sSub>
                    <m:r>
                      <a:rPr lang="tr-TR" sz="1000" i="1">
                        <a:latin typeface="Cambria Math" panose="02040503050406030204" pitchFamily="18" charset="0"/>
                      </a:rPr>
                      <m:t>…</m:t>
                    </m:r>
                  </m:oMath>
                </a14:m>
                <a:endParaRPr lang="tr-TR" sz="1000" dirty="0"/>
              </a:p>
              <a:p>
                <a:pPr lvl="1">
                  <a:lnSpc>
                    <a:spcPct val="150000"/>
                  </a:lnSpc>
                </a:pPr>
                <a14:m>
                  <m:oMath xmlns:m="http://schemas.openxmlformats.org/officeDocument/2006/math">
                    <m:sSub>
                      <m:sSubPr>
                        <m:ctrlPr>
                          <a:rPr lang="tr-TR" sz="1000" i="1">
                            <a:latin typeface="Cambria Math" panose="02040503050406030204" pitchFamily="18" charset="0"/>
                          </a:rPr>
                        </m:ctrlPr>
                      </m:sSubPr>
                      <m:e>
                        <m:r>
                          <a:rPr lang="tr-TR" sz="1000" i="1">
                            <a:latin typeface="Cambria Math" panose="02040503050406030204" pitchFamily="18" charset="0"/>
                          </a:rPr>
                          <m:t>𝑟</m:t>
                        </m:r>
                      </m:e>
                      <m:sub>
                        <m:r>
                          <a:rPr lang="tr-TR" sz="1000" b="0" i="1" smtClean="0">
                            <a:latin typeface="Cambria Math" panose="02040503050406030204" pitchFamily="18" charset="0"/>
                          </a:rPr>
                          <m:t>4</m:t>
                        </m:r>
                      </m:sub>
                    </m:sSub>
                    <m:r>
                      <a:rPr lang="tr-TR" sz="1000" i="1">
                        <a:latin typeface="Cambria Math" panose="02040503050406030204" pitchFamily="18" charset="0"/>
                      </a:rPr>
                      <m:t>=0.</m:t>
                    </m:r>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4</m:t>
                        </m:r>
                        <m:r>
                          <a:rPr lang="tr-TR" sz="1000" i="1">
                            <a:latin typeface="Cambria Math" panose="02040503050406030204" pitchFamily="18" charset="0"/>
                          </a:rPr>
                          <m:t>1</m:t>
                        </m:r>
                      </m:sub>
                    </m:sSub>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4</m:t>
                        </m:r>
                        <m:r>
                          <a:rPr lang="tr-TR" sz="1000" i="1">
                            <a:latin typeface="Cambria Math" panose="02040503050406030204" pitchFamily="18" charset="0"/>
                          </a:rPr>
                          <m:t>2</m:t>
                        </m:r>
                      </m:sub>
                    </m:sSub>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4</m:t>
                        </m:r>
                        <m:r>
                          <a:rPr lang="tr-TR" sz="1000" i="1">
                            <a:latin typeface="Cambria Math" panose="02040503050406030204" pitchFamily="18" charset="0"/>
                          </a:rPr>
                          <m:t>3</m:t>
                        </m:r>
                      </m:sub>
                    </m:sSub>
                    <m:sSub>
                      <m:sSubPr>
                        <m:ctrlPr>
                          <a:rPr lang="tr-TR" sz="1000" i="1">
                            <a:latin typeface="Cambria Math" panose="02040503050406030204" pitchFamily="18" charset="0"/>
                          </a:rPr>
                        </m:ctrlPr>
                      </m:sSubPr>
                      <m:e>
                        <m:r>
                          <a:rPr lang="tr-TR" sz="1000" i="1">
                            <a:latin typeface="Cambria Math" panose="02040503050406030204" pitchFamily="18" charset="0"/>
                          </a:rPr>
                          <m:t>𝑑</m:t>
                        </m:r>
                      </m:e>
                      <m:sub>
                        <m:r>
                          <a:rPr lang="tr-TR" sz="1000" b="0" i="1" smtClean="0">
                            <a:latin typeface="Cambria Math" panose="02040503050406030204" pitchFamily="18" charset="0"/>
                          </a:rPr>
                          <m:t>4</m:t>
                        </m:r>
                        <m:r>
                          <a:rPr lang="tr-TR" sz="1000" i="1">
                            <a:latin typeface="Cambria Math" panose="02040503050406030204" pitchFamily="18" charset="0"/>
                          </a:rPr>
                          <m:t>4</m:t>
                        </m:r>
                      </m:sub>
                    </m:sSub>
                    <m:r>
                      <a:rPr lang="tr-TR" sz="1000" i="1">
                        <a:latin typeface="Cambria Math" panose="02040503050406030204" pitchFamily="18" charset="0"/>
                      </a:rPr>
                      <m:t>…</m:t>
                    </m:r>
                  </m:oMath>
                </a14:m>
                <a:endParaRPr lang="tr-TR" sz="1000" dirty="0"/>
              </a:p>
              <a:p>
                <a:pPr lvl="1">
                  <a:lnSpc>
                    <a:spcPct val="150000"/>
                  </a:lnSpc>
                </a:pPr>
                <a:r>
                  <a:rPr lang="tr-TR" sz="1000" b="0" dirty="0"/>
                  <a:t>…</a:t>
                </a:r>
              </a:p>
              <a:p>
                <a:pPr>
                  <a:lnSpc>
                    <a:spcPct val="150000"/>
                  </a:lnSpc>
                </a:pPr>
                <a14:m>
                  <m:oMath xmlns:m="http://schemas.openxmlformats.org/officeDocument/2006/math">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𝑖𝑗</m:t>
                        </m:r>
                      </m:sub>
                    </m:sSub>
                    <m:r>
                      <a:rPr lang="tr-TR" sz="1400" b="0" i="1" smtClean="0">
                        <a:latin typeface="Cambria Math" panose="02040503050406030204" pitchFamily="18" charset="0"/>
                        <a:ea typeface="Cambria Math" panose="02040503050406030204" pitchFamily="18" charset="0"/>
                      </a:rPr>
                      <m:t>∈{0,1,2,3,4,5,6,7,8,9}</m:t>
                    </m:r>
                  </m:oMath>
                </a14:m>
                <a:r>
                  <a:rPr lang="tr-TR" sz="1400" dirty="0"/>
                  <a:t>. (Örneğin, </a:t>
                </a:r>
                <a14:m>
                  <m:oMath xmlns:m="http://schemas.openxmlformats.org/officeDocument/2006/math">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𝑟</m:t>
                        </m:r>
                      </m:e>
                      <m:sub>
                        <m:r>
                          <a:rPr lang="tr-TR" sz="1400" b="0" i="1" smtClean="0">
                            <a:latin typeface="Cambria Math" panose="02040503050406030204" pitchFamily="18" charset="0"/>
                          </a:rPr>
                          <m:t>1</m:t>
                        </m:r>
                      </m:sub>
                    </m:sSub>
                    <m:r>
                      <a:rPr lang="tr-TR" sz="1400" b="0" i="1" smtClean="0">
                        <a:latin typeface="Cambria Math" panose="02040503050406030204" pitchFamily="18" charset="0"/>
                      </a:rPr>
                      <m:t>=0.23794102…</m:t>
                    </m:r>
                  </m:oMath>
                </a14:m>
                <a:r>
                  <a:rPr lang="tr-TR" sz="1400" dirty="0"/>
                  <a:t> ise </a:t>
                </a:r>
                <a14:m>
                  <m:oMath xmlns:m="http://schemas.openxmlformats.org/officeDocument/2006/math">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11</m:t>
                        </m:r>
                      </m:sub>
                    </m:sSub>
                    <m:r>
                      <a:rPr lang="tr-TR" sz="1400" b="0" i="1" smtClean="0">
                        <a:latin typeface="Cambria Math" panose="02040503050406030204" pitchFamily="18" charset="0"/>
                      </a:rPr>
                      <m:t>=2, </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12</m:t>
                        </m:r>
                      </m:sub>
                    </m:sSub>
                    <m:r>
                      <a:rPr lang="tr-TR" sz="1400" b="0" i="1" smtClean="0">
                        <a:latin typeface="Cambria Math" panose="02040503050406030204" pitchFamily="18" charset="0"/>
                      </a:rPr>
                      <m:t>=3, </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13</m:t>
                        </m:r>
                      </m:sub>
                    </m:sSub>
                    <m:r>
                      <a:rPr lang="tr-TR" sz="1400" b="0" i="1" smtClean="0">
                        <a:latin typeface="Cambria Math" panose="02040503050406030204" pitchFamily="18" charset="0"/>
                      </a:rPr>
                      <m:t>=7</m:t>
                    </m:r>
                  </m:oMath>
                </a14:m>
                <a:r>
                  <a:rPr lang="tr-TR" sz="1400" dirty="0"/>
                  <a:t>… elde ederiz.) Ardından, </a:t>
                </a:r>
                <a14:m>
                  <m:oMath xmlns:m="http://schemas.openxmlformats.org/officeDocument/2006/math">
                    <m:r>
                      <a:rPr lang="tr-TR" sz="1400" b="0" i="1" smtClean="0">
                        <a:latin typeface="Cambria Math" panose="02040503050406030204" pitchFamily="18" charset="0"/>
                      </a:rPr>
                      <m:t>𝑟</m:t>
                    </m:r>
                    <m:r>
                      <a:rPr lang="tr-TR" sz="1400" b="0" i="1" smtClean="0">
                        <a:latin typeface="Cambria Math" panose="02040503050406030204" pitchFamily="18" charset="0"/>
                      </a:rPr>
                      <m:t>=0.</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1</m:t>
                        </m:r>
                      </m:sub>
                    </m:sSub>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2</m:t>
                        </m:r>
                      </m:sub>
                    </m:sSub>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3</m:t>
                        </m:r>
                      </m:sub>
                    </m:sSub>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𝑑</m:t>
                        </m:r>
                      </m:e>
                      <m:sub>
                        <m:r>
                          <a:rPr lang="tr-TR" sz="1400" b="0" i="1" smtClean="0">
                            <a:latin typeface="Cambria Math" panose="02040503050406030204" pitchFamily="18" charset="0"/>
                          </a:rPr>
                          <m:t>4</m:t>
                        </m:r>
                      </m:sub>
                    </m:sSub>
                  </m:oMath>
                </a14:m>
                <a:r>
                  <a:rPr lang="tr-TR" sz="1400" dirty="0"/>
                  <a:t>  ondalık açılımı ile yeni bir gerçek sayı oluşturun. , ondalık basamaklar aşağıdaki kuralla belirlenir: </a:t>
                </a:r>
              </a:p>
              <a:p>
                <a:pPr lvl="1">
                  <a:lnSpc>
                    <a:spcPct val="150000"/>
                  </a:lnSpc>
                </a:pPr>
                <a14:m>
                  <m:oMath xmlns:m="http://schemas.openxmlformats.org/officeDocument/2006/math">
                    <m:sSub>
                      <m:sSubPr>
                        <m:ctrlPr>
                          <a:rPr lang="tr-TR" sz="1000" b="0" i="1" smtClean="0">
                            <a:latin typeface="Cambria Math" panose="02040503050406030204" pitchFamily="18" charset="0"/>
                          </a:rPr>
                        </m:ctrlPr>
                      </m:sSubPr>
                      <m:e>
                        <m:r>
                          <a:rPr lang="tr-TR" sz="1000" b="0" i="1" smtClean="0">
                            <a:latin typeface="Cambria Math" panose="02040503050406030204" pitchFamily="18" charset="0"/>
                          </a:rPr>
                          <m:t>𝑑</m:t>
                        </m:r>
                      </m:e>
                      <m:sub>
                        <m:r>
                          <a:rPr lang="tr-TR" sz="1000" b="0" i="1" smtClean="0">
                            <a:latin typeface="Cambria Math" panose="02040503050406030204" pitchFamily="18" charset="0"/>
                          </a:rPr>
                          <m:t>𝑖</m:t>
                        </m:r>
                      </m:sub>
                    </m:sSub>
                    <m:r>
                      <a:rPr lang="tr-TR" sz="1000" b="0" i="1" smtClean="0">
                        <a:latin typeface="Cambria Math" panose="02040503050406030204" pitchFamily="18" charset="0"/>
                      </a:rPr>
                      <m:t>=</m:t>
                    </m:r>
                    <m:d>
                      <m:dPr>
                        <m:begChr m:val="{"/>
                        <m:endChr m:val=""/>
                        <m:ctrlPr>
                          <a:rPr lang="tr-TR" sz="1000" b="0" i="1" smtClean="0">
                            <a:latin typeface="Cambria Math" panose="02040503050406030204" pitchFamily="18" charset="0"/>
                          </a:rPr>
                        </m:ctrlPr>
                      </m:dPr>
                      <m:e>
                        <m:eqArr>
                          <m:eqArrPr>
                            <m:ctrlPr>
                              <a:rPr lang="tr-TR" sz="1000" b="0" i="1" smtClean="0">
                                <a:latin typeface="Cambria Math" panose="02040503050406030204" pitchFamily="18" charset="0"/>
                              </a:rPr>
                            </m:ctrlPr>
                          </m:eqArrPr>
                          <m:e>
                            <m:r>
                              <a:rPr lang="tr-TR" sz="1000" b="0" i="1" smtClean="0">
                                <a:latin typeface="Cambria Math" panose="02040503050406030204" pitchFamily="18" charset="0"/>
                              </a:rPr>
                              <m:t>4 </m:t>
                            </m:r>
                            <m:r>
                              <a:rPr lang="tr-TR" sz="1000" b="0" i="1" smtClean="0">
                                <a:latin typeface="Cambria Math" panose="02040503050406030204" pitchFamily="18" charset="0"/>
                              </a:rPr>
                              <m:t>𝑒</m:t>
                            </m:r>
                            <m:r>
                              <a:rPr lang="tr-TR" sz="1000" b="0" i="1" smtClean="0">
                                <a:latin typeface="Cambria Math" panose="02040503050406030204" pitchFamily="18" charset="0"/>
                              </a:rPr>
                              <m:t>ğ</m:t>
                            </m:r>
                            <m:r>
                              <a:rPr lang="tr-TR" sz="1000" b="0" i="1" smtClean="0">
                                <a:latin typeface="Cambria Math" panose="02040503050406030204" pitchFamily="18" charset="0"/>
                              </a:rPr>
                              <m:t>𝑒𝑟</m:t>
                            </m:r>
                            <m:r>
                              <a:rPr lang="tr-TR" sz="1000" b="0" i="1" smtClean="0">
                                <a:latin typeface="Cambria Math" panose="02040503050406030204" pitchFamily="18" charset="0"/>
                              </a:rPr>
                              <m:t> </m:t>
                            </m:r>
                            <m:sSub>
                              <m:sSubPr>
                                <m:ctrlPr>
                                  <a:rPr lang="tr-TR" sz="1000" b="0" i="1" smtClean="0">
                                    <a:latin typeface="Cambria Math" panose="02040503050406030204" pitchFamily="18" charset="0"/>
                                  </a:rPr>
                                </m:ctrlPr>
                              </m:sSubPr>
                              <m:e>
                                <m:r>
                                  <a:rPr lang="tr-TR" sz="1000" b="0" i="1" smtClean="0">
                                    <a:latin typeface="Cambria Math" panose="02040503050406030204" pitchFamily="18" charset="0"/>
                                  </a:rPr>
                                  <m:t>𝑑</m:t>
                                </m:r>
                              </m:e>
                              <m:sub>
                                <m:r>
                                  <a:rPr lang="tr-TR" sz="1000" b="0" i="1" smtClean="0">
                                    <a:latin typeface="Cambria Math" panose="02040503050406030204" pitchFamily="18" charset="0"/>
                                  </a:rPr>
                                  <m:t>𝑖𝑖</m:t>
                                </m:r>
                              </m:sub>
                            </m:sSub>
                            <m:r>
                              <a:rPr lang="tr-TR" sz="1000" b="0" i="1" smtClean="0">
                                <a:latin typeface="Cambria Math" panose="02040503050406030204" pitchFamily="18" charset="0"/>
                                <a:ea typeface="Cambria Math" panose="02040503050406030204" pitchFamily="18" charset="0"/>
                              </a:rPr>
                              <m:t>≠4</m:t>
                            </m:r>
                          </m:e>
                          <m:e>
                            <m:r>
                              <a:rPr lang="tr-TR" sz="1000" b="0" i="1" smtClean="0">
                                <a:latin typeface="Cambria Math" panose="02040503050406030204" pitchFamily="18" charset="0"/>
                              </a:rPr>
                              <m:t>5 </m:t>
                            </m:r>
                            <m:r>
                              <a:rPr lang="tr-TR" sz="1000" b="0" i="1" smtClean="0">
                                <a:latin typeface="Cambria Math" panose="02040503050406030204" pitchFamily="18" charset="0"/>
                              </a:rPr>
                              <m:t>𝑒</m:t>
                            </m:r>
                            <m:r>
                              <a:rPr lang="tr-TR" sz="1000" b="0" i="1" smtClean="0">
                                <a:latin typeface="Cambria Math" panose="02040503050406030204" pitchFamily="18" charset="0"/>
                              </a:rPr>
                              <m:t>ğ</m:t>
                            </m:r>
                            <m:r>
                              <a:rPr lang="tr-TR" sz="1000" b="0" i="1" smtClean="0">
                                <a:latin typeface="Cambria Math" panose="02040503050406030204" pitchFamily="18" charset="0"/>
                              </a:rPr>
                              <m:t>𝑒𝑟</m:t>
                            </m:r>
                            <m:r>
                              <a:rPr lang="tr-TR" sz="1000" b="0" i="1" smtClean="0">
                                <a:latin typeface="Cambria Math" panose="02040503050406030204" pitchFamily="18" charset="0"/>
                              </a:rPr>
                              <m:t> </m:t>
                            </m:r>
                            <m:sSub>
                              <m:sSubPr>
                                <m:ctrlPr>
                                  <a:rPr lang="tr-TR" sz="1000" b="0" i="1" smtClean="0">
                                    <a:latin typeface="Cambria Math" panose="02040503050406030204" pitchFamily="18" charset="0"/>
                                  </a:rPr>
                                </m:ctrlPr>
                              </m:sSubPr>
                              <m:e>
                                <m:r>
                                  <a:rPr lang="tr-TR" sz="1000" b="0" i="1" smtClean="0">
                                    <a:latin typeface="Cambria Math" panose="02040503050406030204" pitchFamily="18" charset="0"/>
                                  </a:rPr>
                                  <m:t>𝑑</m:t>
                                </m:r>
                              </m:e>
                              <m:sub>
                                <m:r>
                                  <a:rPr lang="tr-TR" sz="1000" b="0" i="1" smtClean="0">
                                    <a:latin typeface="Cambria Math" panose="02040503050406030204" pitchFamily="18" charset="0"/>
                                  </a:rPr>
                                  <m:t>𝑖𝑖</m:t>
                                </m:r>
                              </m:sub>
                            </m:sSub>
                            <m:r>
                              <a:rPr lang="tr-TR" sz="1000" b="0" i="1" smtClean="0">
                                <a:latin typeface="Cambria Math" panose="02040503050406030204" pitchFamily="18" charset="0"/>
                              </a:rPr>
                              <m:t>=4</m:t>
                            </m:r>
                          </m:e>
                        </m:eqArr>
                      </m:e>
                    </m:d>
                  </m:oMath>
                </a14:m>
                <a:endParaRPr lang="tr-TR" sz="1000" b="0" dirty="0"/>
              </a:p>
              <a:p>
                <a:pPr lvl="1">
                  <a:lnSpc>
                    <a:spcPct val="150000"/>
                  </a:lnSpc>
                </a:pPr>
                <a:endParaRPr lang="en-US" sz="10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121" b="-19767"/>
                </a:stretch>
              </a:blipFill>
            </p:spPr>
            <p:txBody>
              <a:bodyPr/>
              <a:lstStyle/>
              <a:p>
                <a:r>
                  <a:rPr lang="en-TR">
                    <a:noFill/>
                  </a:rPr>
                  <a:t> </a:t>
                </a:r>
              </a:p>
            </p:txBody>
          </p:sp>
        </mc:Fallback>
      </mc:AlternateContent>
    </p:spTree>
    <p:extLst>
      <p:ext uri="{BB962C8B-B14F-4D97-AF65-F5344CB8AC3E}">
        <p14:creationId xmlns:p14="http://schemas.microsoft.com/office/powerpoint/2010/main" val="4200496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Sayılamaz Kümeler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400" dirty="0"/>
              <a:t>Her gerçek sayının benzersiz bir ondalık açılımı vardır (genişlemenin tamamen 9 rakamından oluşan bir kuyruk ucuna sahip olma olasılığı hariç tutulduğunda). Bu nedenle, r gerçek sayısı r1, r2, '</a:t>
            </a:r>
            <a:r>
              <a:rPr lang="tr-TR" sz="1400" dirty="0" err="1"/>
              <a:t>nin</a:t>
            </a:r>
            <a:r>
              <a:rPr lang="tr-TR" sz="1400" dirty="0"/>
              <a:t> hiçbirine eşit değildir. . . çünkü r'nin ondalık açılımı </a:t>
            </a:r>
            <a:r>
              <a:rPr lang="tr-TR" sz="1400" dirty="0" err="1"/>
              <a:t>ri'nin</a:t>
            </a:r>
            <a:r>
              <a:rPr lang="tr-TR" sz="1400" dirty="0"/>
              <a:t> ondalık açılımından ondalık noktanın sağındaki i. yerde farklıdır, çünkü her i için. </a:t>
            </a:r>
          </a:p>
          <a:p>
            <a:pPr>
              <a:lnSpc>
                <a:spcPct val="150000"/>
              </a:lnSpc>
            </a:pPr>
            <a:r>
              <a:rPr lang="tr-TR" sz="1400" dirty="0"/>
              <a:t>Listede olmayan 0 ile 1 arasında gerçek bir r sayısı olduğundan, 0 ile 1 arasındaki tüm gerçek sayıların listelenebileceği varsayımı yanlış olmalıdır. Bu nedenle, 0 ile 1 arasındaki tüm gerçek sayılar listelenemez, dolayısıyla 0 ile 1 arasındaki gerçek sayılar kümesi sayılamaz. Sayılamayan bir altkümesi olan herhangi bir küme sayılamazdır (bkz. Alıştırma 15). Bu nedenle reel sayılar kümesi sayılamaz. </a:t>
            </a:r>
            <a:endParaRPr lang="en-US" sz="1000" dirty="0"/>
          </a:p>
        </p:txBody>
      </p:sp>
    </p:spTree>
    <p:extLst>
      <p:ext uri="{BB962C8B-B14F-4D97-AF65-F5344CB8AC3E}">
        <p14:creationId xmlns:p14="http://schemas.microsoft.com/office/powerpoint/2010/main" val="2048024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Sayılamaz Kümeler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600" dirty="0"/>
              <a:t>A ve B sayılabilir kümelerse, A ∪ B de sayılabilirdir.</a:t>
            </a:r>
          </a:p>
          <a:p>
            <a:pPr>
              <a:lnSpc>
                <a:spcPct val="150000"/>
              </a:lnSpc>
            </a:pPr>
            <a:endParaRPr lang="tr-TR" sz="1600" dirty="0"/>
          </a:p>
          <a:p>
            <a:pPr>
              <a:lnSpc>
                <a:spcPct val="150000"/>
              </a:lnSpc>
            </a:pPr>
            <a:r>
              <a:rPr lang="tr-TR" sz="1600" b="1" dirty="0"/>
              <a:t>SCHRÖDER-BERNSTEIN TEOREMİ:</a:t>
            </a:r>
            <a:r>
              <a:rPr lang="tr-TR" sz="1600" dirty="0"/>
              <a:t> A ve B, |A| ≤ |B| ve |B| ≤ |A| ile kümelerse, ardından |A| = |B|. Başka bir deyişle, A'dan B'ye f ve B'den A'ya g bire bir fonksiyonlar varsa, o zaman A ile B arasında bire bir eşleşme vardır. </a:t>
            </a:r>
          </a:p>
          <a:p>
            <a:pPr>
              <a:lnSpc>
                <a:spcPct val="150000"/>
              </a:lnSpc>
            </a:pPr>
            <a:endParaRPr lang="tr-TR" sz="1600" dirty="0"/>
          </a:p>
          <a:p>
            <a:pPr>
              <a:lnSpc>
                <a:spcPct val="150000"/>
              </a:lnSpc>
            </a:pPr>
            <a:r>
              <a:rPr lang="tr-TR" sz="1600" dirty="0"/>
              <a:t>|(0, 1)| = |(0, 1]| olduğunu gösteriniz.</a:t>
            </a:r>
          </a:p>
          <a:p>
            <a:pPr lvl="1">
              <a:lnSpc>
                <a:spcPct val="150000"/>
              </a:lnSpc>
            </a:pPr>
            <a:r>
              <a:rPr lang="tr-TR" sz="1400" dirty="0"/>
              <a:t>|(0, 1)| = |(0, 1]| olduğunu göstermek için (0, 1) ve (0, 1] arasında bire bir eşleşmenin nasıl bulunacağı hiç açık değildir. bunun yerine </a:t>
            </a:r>
            <a:r>
              <a:rPr lang="tr-TR" sz="1400" dirty="0" err="1"/>
              <a:t>Schröder-Bernstein</a:t>
            </a:r>
            <a:r>
              <a:rPr lang="tr-TR" sz="1400" dirty="0"/>
              <a:t> teoremini kullanabilir. (0, 1)'den (0, 1]'e bire bir fonksiyon bulmak </a:t>
            </a:r>
            <a:r>
              <a:rPr lang="tr-TR" sz="1400" dirty="0" err="1"/>
              <a:t>basittir.Çünkü</a:t>
            </a:r>
            <a:r>
              <a:rPr lang="tr-TR" sz="1400" dirty="0"/>
              <a:t> (0, 1) ⊂ (0, 1], f (x) = x, (0, 1)'den (0, 1]'e bire bir fonksiyondur. (0, 1]'den (0, 1)'e bire-bir fonksiyon bulmak da zor değildir. (x) = x/2 açıkça bire birdir ve (0, 1] ile (0, 1/2] ⊂ (0, 1) arasında eşlenir. 1)'den (0, 1]'e ve (0, 1]'den (0, 1)'e, </a:t>
            </a:r>
            <a:r>
              <a:rPr lang="tr-TR" sz="1400" dirty="0" err="1"/>
              <a:t>Schröder-Bernstein</a:t>
            </a:r>
            <a:r>
              <a:rPr lang="tr-TR" sz="1400" dirty="0"/>
              <a:t> teoremi bize |(0, 1)| = |(0, 1]| olduğunu söyler. </a:t>
            </a:r>
            <a:endParaRPr lang="en-US" sz="1400" dirty="0"/>
          </a:p>
        </p:txBody>
      </p:sp>
    </p:spTree>
    <p:extLst>
      <p:ext uri="{BB962C8B-B14F-4D97-AF65-F5344CB8AC3E}">
        <p14:creationId xmlns:p14="http://schemas.microsoft.com/office/powerpoint/2010/main" val="3191715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Sayılamaz Kümeler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600" dirty="0"/>
              <a:t>A ve B sayılabilir kümelerse, A ∪ B de sayılabilirdir.</a:t>
            </a:r>
          </a:p>
          <a:p>
            <a:pPr>
              <a:lnSpc>
                <a:spcPct val="150000"/>
              </a:lnSpc>
            </a:pPr>
            <a:endParaRPr lang="tr-TR" sz="1600" dirty="0"/>
          </a:p>
          <a:p>
            <a:pPr>
              <a:lnSpc>
                <a:spcPct val="150000"/>
              </a:lnSpc>
            </a:pPr>
            <a:r>
              <a:rPr lang="tr-TR" sz="1600" b="1" dirty="0"/>
              <a:t>SCHRÖDER-BERNSTEIN TEOREMİ:</a:t>
            </a:r>
            <a:r>
              <a:rPr lang="tr-TR" sz="1600" dirty="0"/>
              <a:t> A ve B, |A| ≤ |B| ve |B| ≤ |A| ile kümelerse, ardından |A| = |B|. Başka bir deyişle, A'dan B'ye f ve B'den A'ya g bire bir fonksiyonlar varsa, o zaman A ile B arasında bire bir eşleşme vardır. </a:t>
            </a:r>
          </a:p>
          <a:p>
            <a:pPr>
              <a:lnSpc>
                <a:spcPct val="150000"/>
              </a:lnSpc>
            </a:pPr>
            <a:endParaRPr lang="tr-TR" sz="1600" dirty="0"/>
          </a:p>
          <a:p>
            <a:pPr>
              <a:lnSpc>
                <a:spcPct val="150000"/>
              </a:lnSpc>
            </a:pPr>
            <a:r>
              <a:rPr lang="tr-TR" sz="1600" dirty="0"/>
              <a:t>|(0, 1)| = |(0, 1]| olduğunu gösteriniz.</a:t>
            </a:r>
          </a:p>
          <a:p>
            <a:pPr lvl="1">
              <a:lnSpc>
                <a:spcPct val="150000"/>
              </a:lnSpc>
            </a:pPr>
            <a:r>
              <a:rPr lang="tr-TR" sz="1400" dirty="0"/>
              <a:t>|(0, 1)| = |(0, 1]| olduğunu göstermek için (0, 1) ve (0, 1] arasında bire bir eşleşmenin nasıl bulunacağı hiç açık değildir. bunun yerine </a:t>
            </a:r>
            <a:r>
              <a:rPr lang="tr-TR" sz="1400" dirty="0" err="1"/>
              <a:t>Schröder-Bernstein</a:t>
            </a:r>
            <a:r>
              <a:rPr lang="tr-TR" sz="1400" dirty="0"/>
              <a:t> teoremini kullanabilir. (0, 1)'den (0, 1]'e bire bir fonksiyon bulmak </a:t>
            </a:r>
            <a:r>
              <a:rPr lang="tr-TR" sz="1400" dirty="0" err="1"/>
              <a:t>basittir.Çünkü</a:t>
            </a:r>
            <a:r>
              <a:rPr lang="tr-TR" sz="1400" dirty="0"/>
              <a:t> (0, 1) ⊂ (0, 1], f (x) = x, (0, 1)'den (0, 1]'e bire bir fonksiyondur. (0, 1]'den (0, 1)'e bire-bir fonksiyon bulmak da zor değildir. (x) = x/2 açıkça bire birdir ve (0, 1] ile (0, 1/2] ⊂ (0, 1) arasında eşlenir. 1)'den (0, 1]'e ve (0, 1]'den (0, 1)'e, </a:t>
            </a:r>
            <a:r>
              <a:rPr lang="tr-TR" sz="1400" dirty="0" err="1"/>
              <a:t>Schröder-Bernstein</a:t>
            </a:r>
            <a:r>
              <a:rPr lang="tr-TR" sz="1400" dirty="0"/>
              <a:t> teoremi bize |(0, 1)| = |(0, 1]| olduğunu söyler. </a:t>
            </a:r>
            <a:endParaRPr lang="en-US" sz="1400" dirty="0"/>
          </a:p>
        </p:txBody>
      </p:sp>
    </p:spTree>
    <p:extLst>
      <p:ext uri="{BB962C8B-B14F-4D97-AF65-F5344CB8AC3E}">
        <p14:creationId xmlns:p14="http://schemas.microsoft.com/office/powerpoint/2010/main" val="1621106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Sayılamaz Fonksiyonlar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600" dirty="0"/>
              <a:t>Bazı programlama dillerinde bir fonksiyonun değerlerini bulan bir bilgisayar programı varsa, bir fonksiyonun hesaplanabilir olduğunu söylüyoruz. Bir fonksiyon hesaplanabilir değilse, onun hesaplanamaz olduğunu söyleriz. </a:t>
            </a:r>
            <a:endParaRPr lang="en-US" sz="1400" dirty="0"/>
          </a:p>
        </p:txBody>
      </p:sp>
    </p:spTree>
    <p:extLst>
      <p:ext uri="{BB962C8B-B14F-4D97-AF65-F5344CB8AC3E}">
        <p14:creationId xmlns:p14="http://schemas.microsoft.com/office/powerpoint/2010/main" val="2779826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Süreklilik Hipotezi</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600" dirty="0"/>
                  <a:t>Bütün sonsuzlar eşit değildir. 19. yüzyılın sonunda Alman matematikçi </a:t>
                </a:r>
                <a:r>
                  <a:rPr lang="tr-TR" sz="1600" dirty="0" err="1"/>
                  <a:t>Georg</a:t>
                </a:r>
                <a:r>
                  <a:rPr lang="tr-TR" sz="1600" dirty="0"/>
                  <a:t> </a:t>
                </a:r>
                <a:r>
                  <a:rPr lang="tr-TR" sz="1600" dirty="0" err="1"/>
                  <a:t>Cantor'un</a:t>
                </a:r>
                <a:r>
                  <a:rPr lang="tr-TR" sz="1600" dirty="0"/>
                  <a:t> ispatından beri gerçek sayılar kümesinin eleman sayısının doğal sayılar kümesininkinden fazla olduğu biliniyor. Daha da doğrusu gerçek sayılar kümesinin eleman sayısının doğal sayıların alt kümelerinin sayısına eşit olduğudur. Genelde </a:t>
                </a:r>
                <a14:m>
                  <m:oMath xmlns:m="http://schemas.openxmlformats.org/officeDocument/2006/math">
                    <m:sSub>
                      <m:sSubPr>
                        <m:ctrlPr>
                          <a:rPr lang="tr-TR" sz="1600" i="1" dirty="0">
                            <a:latin typeface="Cambria Math" panose="02040503050406030204" pitchFamily="18" charset="0"/>
                          </a:rPr>
                        </m:ctrlPr>
                      </m:sSubPr>
                      <m:e>
                        <m:r>
                          <m:rPr>
                            <m:nor/>
                          </m:rPr>
                          <a:rPr lang="tr-TR" sz="1600" dirty="0" smtClean="0"/>
                          <m:t>ℵ</m:t>
                        </m:r>
                      </m:e>
                      <m:sub>
                        <m:r>
                          <a:rPr lang="tr-TR" sz="1600" i="1" dirty="0">
                            <a:latin typeface="Cambria Math" panose="02040503050406030204" pitchFamily="18" charset="0"/>
                          </a:rPr>
                          <m:t>0</m:t>
                        </m:r>
                      </m:sub>
                    </m:sSub>
                  </m:oMath>
                </a14:m>
                <a:r>
                  <a:rPr lang="tr-TR" sz="1600" dirty="0"/>
                  <a:t> (</a:t>
                </a:r>
                <a:r>
                  <a:rPr lang="tr-TR" sz="1600" dirty="0" err="1"/>
                  <a:t>Alef</a:t>
                </a:r>
                <a:r>
                  <a:rPr lang="tr-TR" sz="1600" dirty="0"/>
                  <a:t> Sıfır) ile doğal sayılar kümesinin eleman sayısı ifade edilirken bu durumda gerçek sayılar kümesinin eleman sayısının </a:t>
                </a:r>
                <a14:m>
                  <m:oMath xmlns:m="http://schemas.openxmlformats.org/officeDocument/2006/math">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2</m:t>
                        </m:r>
                      </m:e>
                      <m:sup>
                        <m:sSub>
                          <m:sSubPr>
                            <m:ctrlPr>
                              <a:rPr lang="tr-TR" sz="1600" b="0" i="1" dirty="0" smtClean="0">
                                <a:latin typeface="Cambria Math" panose="02040503050406030204" pitchFamily="18" charset="0"/>
                              </a:rPr>
                            </m:ctrlPr>
                          </m:sSubPr>
                          <m:e>
                            <m:r>
                              <m:rPr>
                                <m:nor/>
                              </m:rPr>
                              <a:rPr lang="tr-TR" sz="1600" dirty="0" smtClean="0"/>
                              <m:t>ℵ</m:t>
                            </m:r>
                          </m:e>
                          <m:sub>
                            <m:r>
                              <a:rPr lang="tr-TR" sz="1600" b="0" i="1" dirty="0" smtClean="0">
                                <a:latin typeface="Cambria Math" panose="02040503050406030204" pitchFamily="18" charset="0"/>
                              </a:rPr>
                              <m:t>0</m:t>
                            </m:r>
                          </m:sub>
                        </m:sSub>
                      </m:sup>
                    </m:sSup>
                  </m:oMath>
                </a14:m>
                <a:r>
                  <a:rPr lang="tr-TR" sz="1600" dirty="0"/>
                  <a:t> olduğunu görüyoruz. Süreklilik hipotezi bu iki sonsuzluk arasında başka mertebelerde sonsuzluk olup olmadığı sorusunu sorar.</a:t>
                </a:r>
              </a:p>
              <a:p>
                <a:pPr>
                  <a:lnSpc>
                    <a:spcPct val="150000"/>
                  </a:lnSpc>
                </a:pPr>
                <a:endParaRPr lang="tr-TR" sz="1600" dirty="0"/>
              </a:p>
              <a:p>
                <a:pPr>
                  <a:lnSpc>
                    <a:spcPct val="150000"/>
                  </a:lnSpc>
                </a:pPr>
                <a:r>
                  <a:rPr lang="tr-TR" sz="1600" dirty="0"/>
                  <a:t>Avusturyalı matematikçi Kurt </a:t>
                </a:r>
                <a:r>
                  <a:rPr lang="tr-TR" sz="1600" dirty="0" err="1"/>
                  <a:t>Gödel</a:t>
                </a:r>
                <a:r>
                  <a:rPr lang="tr-TR" sz="1600" dirty="0"/>
                  <a:t> bu soruya verilecek negatif bir cevabın kümeler teorisi ile tutarlı olduğunu, Amerikalı matematikçi Paul </a:t>
                </a:r>
                <a:r>
                  <a:rPr lang="tr-TR" sz="1600" dirty="0" err="1"/>
                  <a:t>Cohen</a:t>
                </a:r>
                <a:r>
                  <a:rPr lang="tr-TR" sz="1600" dirty="0"/>
                  <a:t> ise bu soruya verilebilecek pozitif bir cevabın da kümeler teorisiyle tutarlı olduğunu ispatlamıştır. Dolayısıyla bu soru bir matematik sorusu olmaktan çıkıp bir matematik felsefesi sorusuna dönüşmüştür. </a:t>
                </a:r>
                <a:endParaRPr lang="en-US" sz="14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241" r="-603" b="-2326"/>
                </a:stretch>
              </a:blipFill>
            </p:spPr>
            <p:txBody>
              <a:bodyPr/>
              <a:lstStyle/>
              <a:p>
                <a:r>
                  <a:rPr lang="en-TR">
                    <a:noFill/>
                  </a:rPr>
                  <a:t> </a:t>
                </a:r>
              </a:p>
            </p:txBody>
          </p:sp>
        </mc:Fallback>
      </mc:AlternateContent>
    </p:spTree>
    <p:extLst>
      <p:ext uri="{BB962C8B-B14F-4D97-AF65-F5344CB8AC3E}">
        <p14:creationId xmlns:p14="http://schemas.microsoft.com/office/powerpoint/2010/main" val="1317531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Matrisler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600" dirty="0"/>
                  <a:t>Bir matris, dikdörtgen bir sayı dizisidir. m satır ve n sütundan oluşan bir matrise m × n matrisi denir. Matrisin çoğulu matrislerdir. Satır sayısı sütunlarla aynı olan matrise kare denir. İki matris, aynı sayıda satıra ve aynı sayıda sütuna sahipse ve her pozisyonda karşılık gelen girdiler eşitse eşittir.</a:t>
                </a:r>
              </a:p>
              <a:p>
                <a:pPr>
                  <a:lnSpc>
                    <a:spcPct val="150000"/>
                  </a:lnSpc>
                </a:pPr>
                <a:endParaRPr lang="tr-TR" sz="1600" dirty="0"/>
              </a:p>
              <a:p>
                <a:pPr>
                  <a:lnSpc>
                    <a:spcPct val="150000"/>
                  </a:lnSpc>
                </a:pPr>
                <a14:m>
                  <m:oMath xmlns:m="http://schemas.openxmlformats.org/officeDocument/2006/math">
                    <m:r>
                      <a:rPr lang="tr-TR" sz="1400" b="0" i="1" smtClean="0">
                        <a:latin typeface="Cambria Math" panose="02040503050406030204" pitchFamily="18" charset="0"/>
                      </a:rPr>
                      <m:t>𝐴</m:t>
                    </m:r>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𝑎</m:t>
                        </m:r>
                      </m:e>
                      <m:sub>
                        <m:r>
                          <a:rPr lang="tr-TR" sz="1400" b="0" i="1" smtClean="0">
                            <a:latin typeface="Cambria Math" panose="02040503050406030204" pitchFamily="18" charset="0"/>
                          </a:rPr>
                          <m:t>𝑖𝑗</m:t>
                        </m:r>
                      </m:sub>
                    </m:sSub>
                    <m:r>
                      <a:rPr lang="tr-TR" sz="1400" b="0" i="1" smtClean="0">
                        <a:latin typeface="Cambria Math" panose="02040503050406030204" pitchFamily="18" charset="0"/>
                      </a:rPr>
                      <m:t>]</m:t>
                    </m:r>
                  </m:oMath>
                </a14:m>
                <a:r>
                  <a:rPr lang="tr-TR" sz="1400" dirty="0"/>
                  <a:t> ve </a:t>
                </a:r>
                <a14:m>
                  <m:oMath xmlns:m="http://schemas.openxmlformats.org/officeDocument/2006/math">
                    <m:r>
                      <a:rPr lang="tr-TR" sz="1400" b="0" i="1" smtClean="0">
                        <a:latin typeface="Cambria Math" panose="02040503050406030204" pitchFamily="18" charset="0"/>
                      </a:rPr>
                      <m:t>𝐵</m:t>
                    </m:r>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𝑖𝑗</m:t>
                        </m:r>
                      </m:sub>
                    </m:sSub>
                    <m:r>
                      <a:rPr lang="tr-TR" sz="1400" b="0" i="1" smtClean="0">
                        <a:latin typeface="Cambria Math" panose="02040503050406030204" pitchFamily="18" charset="0"/>
                      </a:rPr>
                      <m:t>]</m:t>
                    </m:r>
                  </m:oMath>
                </a14:m>
                <a:r>
                  <a:rPr lang="tr-TR" sz="1400" dirty="0"/>
                  <a:t> </a:t>
                </a:r>
                <a:r>
                  <a:rPr lang="tr-TR" sz="1400" dirty="0" err="1"/>
                  <a:t>m×n</a:t>
                </a:r>
                <a:r>
                  <a:rPr lang="tr-TR" sz="1400" dirty="0"/>
                  <a:t> matrisler olsun. A + B ile gösterilen A ve B'nin toplamı, (</a:t>
                </a:r>
                <a:r>
                  <a:rPr lang="tr-TR" sz="1400" dirty="0" err="1"/>
                  <a:t>i,j</a:t>
                </a:r>
                <a:r>
                  <a:rPr lang="tr-TR" sz="1400" dirty="0"/>
                  <a:t>) inci elemanı </a:t>
                </a:r>
                <a14:m>
                  <m:oMath xmlns:m="http://schemas.openxmlformats.org/officeDocument/2006/math">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𝑎</m:t>
                        </m:r>
                      </m:e>
                      <m:sub>
                        <m:r>
                          <a:rPr lang="tr-TR" sz="1400" b="0" i="1" smtClean="0">
                            <a:latin typeface="Cambria Math" panose="02040503050406030204" pitchFamily="18" charset="0"/>
                          </a:rPr>
                          <m:t>𝑖𝑗</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𝑖𝑗</m:t>
                        </m:r>
                      </m:sub>
                    </m:sSub>
                  </m:oMath>
                </a14:m>
                <a:r>
                  <a:rPr lang="tr-TR" sz="1400" dirty="0"/>
                  <a:t> olan </a:t>
                </a:r>
                <a:r>
                  <a:rPr lang="tr-TR" sz="1400" dirty="0" err="1"/>
                  <a:t>m×n</a:t>
                </a:r>
                <a:r>
                  <a:rPr lang="tr-TR" sz="1400" dirty="0"/>
                  <a:t> matrisidir. Başka bir deyişle, </a:t>
                </a:r>
                <a14:m>
                  <m:oMath xmlns:m="http://schemas.openxmlformats.org/officeDocument/2006/math">
                    <m:r>
                      <a:rPr lang="tr-TR" sz="1400" b="0" i="1" smtClean="0">
                        <a:latin typeface="Cambria Math" panose="02040503050406030204" pitchFamily="18" charset="0"/>
                      </a:rPr>
                      <m:t>𝐴</m:t>
                    </m:r>
                    <m:r>
                      <a:rPr lang="tr-TR" sz="1400" b="0" i="1" smtClean="0">
                        <a:latin typeface="Cambria Math" panose="02040503050406030204" pitchFamily="18" charset="0"/>
                      </a:rPr>
                      <m:t>+</m:t>
                    </m:r>
                    <m:r>
                      <a:rPr lang="tr-TR" sz="1400" b="0" i="1" smtClean="0">
                        <a:latin typeface="Cambria Math" panose="02040503050406030204" pitchFamily="18" charset="0"/>
                      </a:rPr>
                      <m:t>𝐵</m:t>
                    </m:r>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𝑎</m:t>
                        </m:r>
                      </m:e>
                      <m:sub>
                        <m:r>
                          <a:rPr lang="tr-TR" sz="1400" b="0" i="1" smtClean="0">
                            <a:latin typeface="Cambria Math" panose="02040503050406030204" pitchFamily="18" charset="0"/>
                          </a:rPr>
                          <m:t>𝑖𝑗</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𝑖𝑗</m:t>
                        </m:r>
                      </m:sub>
                    </m:sSub>
                    <m:r>
                      <a:rPr lang="tr-TR" sz="1400" b="0" i="1" smtClean="0">
                        <a:latin typeface="Cambria Math" panose="02040503050406030204" pitchFamily="18" charset="0"/>
                      </a:rPr>
                      <m:t>]</m:t>
                    </m:r>
                  </m:oMath>
                </a14:m>
                <a:r>
                  <a:rPr lang="tr-TR" sz="1400" dirty="0"/>
                  <a:t>.</a:t>
                </a:r>
              </a:p>
              <a:p>
                <a:pPr>
                  <a:lnSpc>
                    <a:spcPct val="150000"/>
                  </a:lnSpc>
                </a:pPr>
                <a:r>
                  <a:rPr lang="tr-TR" sz="1400" dirty="0"/>
                  <a:t>A bir </a:t>
                </a:r>
                <a:r>
                  <a:rPr lang="tr-TR" sz="1400" dirty="0" err="1"/>
                  <a:t>m×k</a:t>
                </a:r>
                <a:r>
                  <a:rPr lang="tr-TR" sz="1400" dirty="0"/>
                  <a:t> matrisi ve B bir </a:t>
                </a:r>
                <a:r>
                  <a:rPr lang="tr-TR" sz="1400" dirty="0" err="1"/>
                  <a:t>k×n</a:t>
                </a:r>
                <a:r>
                  <a:rPr lang="tr-TR" sz="1400" dirty="0"/>
                  <a:t> matrisi olsun. AB ile gösterilen A ve B'nin çarpımı, (i, j )inci girişi A'nın i. satırı ve B'nin j. sütunundaki karşılık gelen elemanların çarpımlarının toplamına eşit olan </a:t>
                </a:r>
                <a:r>
                  <a:rPr lang="tr-TR" sz="1400" dirty="0" err="1"/>
                  <a:t>m×n</a:t>
                </a:r>
                <a:r>
                  <a:rPr lang="tr-TR" sz="1400" dirty="0"/>
                  <a:t> matrisidir. Diğer bir deyişle, eğer </a:t>
                </a:r>
                <a14:m>
                  <m:oMath xmlns:m="http://schemas.openxmlformats.org/officeDocument/2006/math">
                    <m:r>
                      <a:rPr lang="tr-TR" sz="1400" b="0" i="1" smtClean="0">
                        <a:latin typeface="Cambria Math" panose="02040503050406030204" pitchFamily="18" charset="0"/>
                      </a:rPr>
                      <m:t>𝐴𝐵</m:t>
                    </m:r>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𝑐</m:t>
                        </m:r>
                      </m:e>
                      <m:sub>
                        <m:r>
                          <a:rPr lang="tr-TR" sz="1400" b="0" i="1" smtClean="0">
                            <a:latin typeface="Cambria Math" panose="02040503050406030204" pitchFamily="18" charset="0"/>
                          </a:rPr>
                          <m:t>𝑖𝑗</m:t>
                        </m:r>
                      </m:sub>
                    </m:sSub>
                    <m:r>
                      <a:rPr lang="tr-TR" sz="1400" b="0" i="1" smtClean="0">
                        <a:latin typeface="Cambria Math" panose="02040503050406030204" pitchFamily="18" charset="0"/>
                      </a:rPr>
                      <m:t>]</m:t>
                    </m:r>
                  </m:oMath>
                </a14:m>
                <a:r>
                  <a:rPr lang="tr-TR" sz="1400" dirty="0"/>
                  <a:t> ise, o zaman </a:t>
                </a:r>
                <a14:m>
                  <m:oMath xmlns:m="http://schemas.openxmlformats.org/officeDocument/2006/math">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𝑐</m:t>
                        </m:r>
                      </m:e>
                      <m:sub>
                        <m:r>
                          <a:rPr lang="tr-TR" sz="1400" b="0" i="1" smtClean="0">
                            <a:latin typeface="Cambria Math" panose="02040503050406030204" pitchFamily="18" charset="0"/>
                          </a:rPr>
                          <m:t>𝑖𝑗</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𝑎</m:t>
                        </m:r>
                      </m:e>
                      <m:sub>
                        <m:r>
                          <a:rPr lang="tr-TR" sz="1400" b="0" i="1" smtClean="0">
                            <a:latin typeface="Cambria Math" panose="02040503050406030204" pitchFamily="18" charset="0"/>
                          </a:rPr>
                          <m:t>𝑖</m:t>
                        </m:r>
                        <m:r>
                          <a:rPr lang="tr-TR" sz="1400" b="0" i="1" smtClean="0">
                            <a:latin typeface="Cambria Math" panose="02040503050406030204" pitchFamily="18" charset="0"/>
                          </a:rPr>
                          <m:t>1</m:t>
                        </m:r>
                      </m:sub>
                    </m:sSub>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1</m:t>
                        </m:r>
                        <m:r>
                          <a:rPr lang="tr-TR" sz="1400" b="0" i="1" smtClean="0">
                            <a:latin typeface="Cambria Math" panose="02040503050406030204" pitchFamily="18" charset="0"/>
                          </a:rPr>
                          <m:t>𝑗</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𝑎</m:t>
                        </m:r>
                      </m:e>
                      <m:sub>
                        <m:r>
                          <a:rPr lang="tr-TR" sz="1400" b="0" i="1" smtClean="0">
                            <a:latin typeface="Cambria Math" panose="02040503050406030204" pitchFamily="18" charset="0"/>
                          </a:rPr>
                          <m:t>𝑖</m:t>
                        </m:r>
                        <m:r>
                          <a:rPr lang="tr-TR" sz="1400" b="0" i="1" smtClean="0">
                            <a:latin typeface="Cambria Math" panose="02040503050406030204" pitchFamily="18" charset="0"/>
                          </a:rPr>
                          <m:t>2</m:t>
                        </m:r>
                      </m:sub>
                    </m:sSub>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2</m:t>
                        </m:r>
                        <m:r>
                          <a:rPr lang="tr-TR" sz="1400" b="0" i="1" smtClean="0">
                            <a:latin typeface="Cambria Math" panose="02040503050406030204" pitchFamily="18" charset="0"/>
                          </a:rPr>
                          <m:t>𝑗</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𝑎</m:t>
                        </m:r>
                      </m:e>
                      <m:sub>
                        <m:r>
                          <a:rPr lang="tr-TR" sz="1400" b="0" i="1" smtClean="0">
                            <a:latin typeface="Cambria Math" panose="02040503050406030204" pitchFamily="18" charset="0"/>
                          </a:rPr>
                          <m:t>𝑖𝑘</m:t>
                        </m:r>
                      </m:sub>
                    </m:sSub>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𝑏</m:t>
                        </m:r>
                      </m:e>
                      <m:sub>
                        <m:r>
                          <a:rPr lang="tr-TR" sz="1400" b="0" i="1" smtClean="0">
                            <a:latin typeface="Cambria Math" panose="02040503050406030204" pitchFamily="18" charset="0"/>
                          </a:rPr>
                          <m:t>𝑘𝑗</m:t>
                        </m:r>
                      </m:sub>
                    </m:sSub>
                  </m:oMath>
                </a14:m>
                <a:endParaRPr lang="en-US" sz="14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241" r="-483"/>
                </a:stretch>
              </a:blipFill>
            </p:spPr>
            <p:txBody>
              <a:bodyPr/>
              <a:lstStyle/>
              <a:p>
                <a:r>
                  <a:rPr lang="en-TR">
                    <a:noFill/>
                  </a:rPr>
                  <a:t> </a:t>
                </a:r>
              </a:p>
            </p:txBody>
          </p:sp>
        </mc:Fallback>
      </mc:AlternateContent>
    </p:spTree>
    <p:extLst>
      <p:ext uri="{BB962C8B-B14F-4D97-AF65-F5344CB8AC3E}">
        <p14:creationId xmlns:p14="http://schemas.microsoft.com/office/powerpoint/2010/main" val="2547477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Birim Matris</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1600" dirty="0"/>
                  <a:t>n düzeyindeki birim matrisi </a:t>
                </a:r>
                <a:r>
                  <a:rPr lang="tr-TR" sz="1600" dirty="0" err="1"/>
                  <a:t>n×n</a:t>
                </a:r>
                <a:r>
                  <a:rPr lang="tr-TR" sz="1600" dirty="0"/>
                  <a:t> matrisidir ve </a:t>
                </a: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𝐼</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ea typeface="Cambria Math" panose="02040503050406030204" pitchFamily="18" charset="0"/>
                          </a:rPr>
                        </m:ctrlPr>
                      </m:sSubPr>
                      <m:e>
                        <m:r>
                          <a:rPr lang="tr-TR" sz="1600" b="0" i="1" smtClean="0">
                            <a:latin typeface="Cambria Math" panose="02040503050406030204" pitchFamily="18" charset="0"/>
                            <a:ea typeface="Cambria Math" panose="02040503050406030204" pitchFamily="18" charset="0"/>
                          </a:rPr>
                          <m:t>𝛿</m:t>
                        </m:r>
                      </m:e>
                      <m:sub>
                        <m:r>
                          <a:rPr lang="tr-TR" sz="1600" b="0" i="1" smtClean="0">
                            <a:latin typeface="Cambria Math" panose="02040503050406030204" pitchFamily="18" charset="0"/>
                            <a:ea typeface="Cambria Math" panose="02040503050406030204" pitchFamily="18" charset="0"/>
                          </a:rPr>
                          <m:t>𝑖𝑗</m:t>
                        </m:r>
                      </m:sub>
                    </m:sSub>
                    <m:r>
                      <a:rPr lang="tr-TR" sz="1600" b="0" i="1" smtClean="0">
                        <a:latin typeface="Cambria Math" panose="02040503050406030204" pitchFamily="18" charset="0"/>
                      </a:rPr>
                      <m:t>]</m:t>
                    </m:r>
                  </m:oMath>
                </a14:m>
                <a:r>
                  <a:rPr lang="tr-TR" sz="1600" dirty="0"/>
                  <a:t>, burada </a:t>
                </a:r>
                <a14:m>
                  <m:oMath xmlns:m="http://schemas.openxmlformats.org/officeDocument/2006/math">
                    <m:sSub>
                      <m:sSubPr>
                        <m:ctrlPr>
                          <a:rPr lang="tr-TR" sz="1600" i="1">
                            <a:latin typeface="Cambria Math" panose="02040503050406030204" pitchFamily="18" charset="0"/>
                            <a:ea typeface="Cambria Math" panose="02040503050406030204" pitchFamily="18" charset="0"/>
                          </a:rPr>
                        </m:ctrlPr>
                      </m:sSubPr>
                      <m:e>
                        <m:r>
                          <a:rPr lang="tr-TR" sz="1600" i="1">
                            <a:latin typeface="Cambria Math" panose="02040503050406030204" pitchFamily="18" charset="0"/>
                            <a:ea typeface="Cambria Math" panose="02040503050406030204" pitchFamily="18" charset="0"/>
                          </a:rPr>
                          <m:t>𝛿</m:t>
                        </m:r>
                      </m:e>
                      <m:sub>
                        <m:r>
                          <a:rPr lang="tr-TR" sz="1600" i="1">
                            <a:latin typeface="Cambria Math" panose="02040503050406030204" pitchFamily="18" charset="0"/>
                            <a:ea typeface="Cambria Math" panose="02040503050406030204" pitchFamily="18" charset="0"/>
                          </a:rPr>
                          <m:t>𝑖𝑗</m:t>
                        </m:r>
                      </m:sub>
                    </m:sSub>
                    <m:r>
                      <a:rPr lang="tr-TR" sz="1600" b="0" i="1" smtClean="0">
                        <a:latin typeface="Cambria Math" panose="02040503050406030204" pitchFamily="18" charset="0"/>
                        <a:ea typeface="Cambria Math" panose="02040503050406030204" pitchFamily="18" charset="0"/>
                      </a:rPr>
                      <m:t>=1</m:t>
                    </m:r>
                  </m:oMath>
                </a14:m>
                <a:r>
                  <a:rPr lang="tr-TR" sz="1600" dirty="0"/>
                  <a:t> ise i = j ve </a:t>
                </a:r>
                <a14:m>
                  <m:oMath xmlns:m="http://schemas.openxmlformats.org/officeDocument/2006/math">
                    <m:sSub>
                      <m:sSubPr>
                        <m:ctrlPr>
                          <a:rPr lang="tr-TR" sz="1600" i="1">
                            <a:latin typeface="Cambria Math" panose="02040503050406030204" pitchFamily="18" charset="0"/>
                            <a:ea typeface="Cambria Math" panose="02040503050406030204" pitchFamily="18" charset="0"/>
                          </a:rPr>
                        </m:ctrlPr>
                      </m:sSubPr>
                      <m:e>
                        <m:r>
                          <a:rPr lang="tr-TR" sz="1600" i="1">
                            <a:latin typeface="Cambria Math" panose="02040503050406030204" pitchFamily="18" charset="0"/>
                            <a:ea typeface="Cambria Math" panose="02040503050406030204" pitchFamily="18" charset="0"/>
                          </a:rPr>
                          <m:t>𝛿</m:t>
                        </m:r>
                      </m:e>
                      <m:sub>
                        <m:r>
                          <a:rPr lang="tr-TR" sz="1600" i="1">
                            <a:latin typeface="Cambria Math" panose="02040503050406030204" pitchFamily="18" charset="0"/>
                            <a:ea typeface="Cambria Math" panose="02040503050406030204" pitchFamily="18" charset="0"/>
                          </a:rPr>
                          <m:t>𝑖𝑗</m:t>
                        </m:r>
                      </m:sub>
                    </m:sSub>
                    <m:r>
                      <a:rPr lang="tr-TR" sz="1600" b="0" i="1" smtClean="0">
                        <a:latin typeface="Cambria Math" panose="02040503050406030204" pitchFamily="18" charset="0"/>
                        <a:ea typeface="Cambria Math" panose="02040503050406030204" pitchFamily="18" charset="0"/>
                      </a:rPr>
                      <m:t>=0 </m:t>
                    </m:r>
                    <m:r>
                      <a:rPr lang="tr-TR" sz="1600" b="0" i="1" smtClean="0">
                        <a:latin typeface="Cambria Math" panose="02040503050406030204" pitchFamily="18" charset="0"/>
                        <a:ea typeface="Cambria Math" panose="02040503050406030204" pitchFamily="18" charset="0"/>
                      </a:rPr>
                      <m:t>𝑒</m:t>
                    </m:r>
                    <m:r>
                      <a:rPr lang="tr-TR" sz="1600" b="0" i="1" smtClean="0">
                        <a:latin typeface="Cambria Math" panose="02040503050406030204" pitchFamily="18" charset="0"/>
                        <a:ea typeface="Cambria Math" panose="02040503050406030204" pitchFamily="18" charset="0"/>
                      </a:rPr>
                      <m:t>ğ</m:t>
                    </m:r>
                    <m:r>
                      <a:rPr lang="tr-TR" sz="1600" b="0" i="1" smtClean="0">
                        <a:latin typeface="Cambria Math" panose="02040503050406030204" pitchFamily="18" charset="0"/>
                        <a:ea typeface="Cambria Math" panose="02040503050406030204" pitchFamily="18" charset="0"/>
                      </a:rPr>
                      <m:t>𝑒𝑟</m:t>
                    </m:r>
                    <m:r>
                      <a:rPr lang="tr-TR" sz="1600" b="0" i="1" smtClean="0">
                        <a:latin typeface="Cambria Math" panose="02040503050406030204" pitchFamily="18" charset="0"/>
                        <a:ea typeface="Cambria Math" panose="02040503050406030204" pitchFamily="18" charset="0"/>
                      </a:rPr>
                      <m:t> </m:t>
                    </m:r>
                    <m:r>
                      <a:rPr lang="tr-TR" sz="1600" b="0" i="1" smtClean="0">
                        <a:latin typeface="Cambria Math" panose="02040503050406030204" pitchFamily="18" charset="0"/>
                        <a:ea typeface="Cambria Math" panose="02040503050406030204" pitchFamily="18" charset="0"/>
                      </a:rPr>
                      <m:t>𝑖</m:t>
                    </m:r>
                    <m:r>
                      <a:rPr lang="tr-TR" sz="1600" b="0" i="1" smtClean="0">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𝑗</m:t>
                    </m:r>
                  </m:oMath>
                </a14:m>
                <a:r>
                  <a:rPr lang="tr-TR" sz="1600" dirty="0"/>
                  <a:t> Dolayısıyla</a:t>
                </a:r>
              </a:p>
              <a:p>
                <a:pPr marL="457200" lvl="1" indent="0">
                  <a:lnSpc>
                    <a:spcPct val="150000"/>
                  </a:lnSpc>
                  <a:buNone/>
                </a:pPr>
                <a14:m>
                  <m:oMathPara xmlns:m="http://schemas.openxmlformats.org/officeDocument/2006/math">
                    <m:oMathParaPr>
                      <m:jc m:val="centerGroup"/>
                    </m:oMathParaPr>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𝐼</m:t>
                          </m:r>
                        </m:e>
                        <m:sub>
                          <m:r>
                            <a:rPr lang="tr-TR" sz="1600" b="0" i="1" smtClean="0">
                              <a:latin typeface="Cambria Math" panose="02040503050406030204" pitchFamily="18" charset="0"/>
                            </a:rPr>
                            <m:t>𝑛</m:t>
                          </m:r>
                        </m:sub>
                      </m:sSub>
                      <m:r>
                        <a:rPr lang="tr-TR"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tr-TR" sz="1600" b="0" i="1" smtClean="0">
                                          <a:latin typeface="Cambria Math" panose="02040503050406030204" pitchFamily="18" charset="0"/>
                                        </a:rPr>
                                        <m:t>1</m:t>
                                      </m:r>
                                    </m:e>
                                    <m:e>
                                      <m:r>
                                        <a:rPr lang="tr-TR" sz="1600" b="0" i="1" smtClean="0">
                                          <a:latin typeface="Cambria Math" panose="02040503050406030204" pitchFamily="18" charset="0"/>
                                        </a:rPr>
                                        <m:t>0</m:t>
                                      </m:r>
                                    </m:e>
                                  </m:mr>
                                  <m:mr>
                                    <m:e>
                                      <m:r>
                                        <a:rPr lang="tr-TR" sz="1600" b="0" i="1" smtClean="0">
                                          <a:latin typeface="Cambria Math" panose="02040503050406030204" pitchFamily="18" charset="0"/>
                                        </a:rPr>
                                        <m:t>0</m:t>
                                      </m:r>
                                    </m:e>
                                    <m:e>
                                      <m:r>
                                        <a:rPr lang="tr-TR"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m:rPr>
                                          <m:brk m:alnAt="7"/>
                                        </m:rPr>
                                        <a:rPr lang="tr-TR" sz="1600" b="0" i="1" smtClean="0">
                                          <a:latin typeface="Cambria Math" panose="02040503050406030204" pitchFamily="18" charset="0"/>
                                        </a:rPr>
                                        <m:t>…</m:t>
                                      </m:r>
                                    </m:e>
                                    <m:e>
                                      <m:r>
                                        <a:rPr lang="tr-TR" sz="1600" b="0" i="1" smtClean="0">
                                          <a:latin typeface="Cambria Math" panose="02040503050406030204" pitchFamily="18" charset="0"/>
                                        </a:rPr>
                                        <m:t>0</m:t>
                                      </m:r>
                                    </m:e>
                                  </m:mr>
                                  <m:mr>
                                    <m:e>
                                      <m:r>
                                        <a:rPr lang="tr-TR" sz="1600" b="0" i="1" smtClean="0">
                                          <a:latin typeface="Cambria Math" panose="02040503050406030204" pitchFamily="18" charset="0"/>
                                        </a:rPr>
                                        <m:t>…</m:t>
                                      </m:r>
                                    </m:e>
                                    <m:e>
                                      <m:r>
                                        <a:rPr lang="tr-TR"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m:rPr>
                                          <m:brk m:alnAt="7"/>
                                        </m:rPr>
                                        <a:rPr lang="tr-TR" sz="1600" b="0" i="1" smtClean="0">
                                          <a:latin typeface="Cambria Math" panose="02040503050406030204" pitchFamily="18" charset="0"/>
                                        </a:rPr>
                                        <m:t>…</m:t>
                                      </m:r>
                                    </m:e>
                                    <m:e>
                                      <m:r>
                                        <a:rPr lang="tr-TR" sz="1600" b="0" i="1" smtClean="0">
                                          <a:latin typeface="Cambria Math" panose="02040503050406030204" pitchFamily="18" charset="0"/>
                                        </a:rPr>
                                        <m:t>…</m:t>
                                      </m:r>
                                    </m:e>
                                  </m:mr>
                                  <m:mr>
                                    <m:e>
                                      <m:r>
                                        <a:rPr lang="tr-TR" sz="1600" b="0" i="1" smtClean="0">
                                          <a:latin typeface="Cambria Math" panose="02040503050406030204" pitchFamily="18" charset="0"/>
                                        </a:rPr>
                                        <m:t>0</m:t>
                                      </m:r>
                                    </m:e>
                                    <m:e>
                                      <m:r>
                                        <a:rPr lang="tr-TR"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i="1" smtClean="0">
                                          <a:latin typeface="Cambria Math" panose="02040503050406030204" pitchFamily="18" charset="0"/>
                                        </a:rPr>
                                        <m:t>⋱</m:t>
                                      </m:r>
                                    </m:e>
                                    <m:e>
                                      <m:r>
                                        <a:rPr lang="tr-TR" sz="1600" b="0" i="1" smtClean="0">
                                          <a:latin typeface="Cambria Math" panose="02040503050406030204" pitchFamily="18" charset="0"/>
                                        </a:rPr>
                                        <m:t>0</m:t>
                                      </m:r>
                                    </m:e>
                                  </m:mr>
                                  <m:mr>
                                    <m:e>
                                      <m:r>
                                        <a:rPr lang="tr-TR" sz="1600" b="0" i="1" smtClean="0">
                                          <a:latin typeface="Cambria Math" panose="02040503050406030204" pitchFamily="18" charset="0"/>
                                        </a:rPr>
                                        <m:t>…</m:t>
                                      </m:r>
                                    </m:e>
                                    <m:e>
                                      <m:r>
                                        <a:rPr lang="tr-TR" sz="1600" b="0" i="1" smtClean="0">
                                          <a:latin typeface="Cambria Math" panose="02040503050406030204" pitchFamily="18" charset="0"/>
                                        </a:rPr>
                                        <m:t>1</m:t>
                                      </m:r>
                                    </m:e>
                                  </m:mr>
                                </m:m>
                              </m:e>
                            </m:mr>
                          </m:m>
                        </m:e>
                      </m:d>
                    </m:oMath>
                  </m:oMathPara>
                </a14:m>
                <a:endParaRPr lang="en-US" sz="1600" dirty="0"/>
              </a:p>
              <a:p>
                <a:pPr>
                  <a:lnSpc>
                    <a:spcPct val="150000"/>
                  </a:lnSpc>
                </a:pPr>
                <a14:m>
                  <m:oMath xmlns:m="http://schemas.openxmlformats.org/officeDocument/2006/math">
                    <m:r>
                      <a:rPr lang="tr-TR" sz="2000" b="0" i="1" smtClean="0">
                        <a:latin typeface="Cambria Math" panose="02040503050406030204" pitchFamily="18" charset="0"/>
                      </a:rPr>
                      <m:t>𝐴</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𝐼</m:t>
                        </m:r>
                      </m:e>
                      <m:sub>
                        <m:r>
                          <a:rPr lang="tr-TR" sz="2000" b="0" i="1" smtClean="0">
                            <a:latin typeface="Cambria Math" panose="02040503050406030204" pitchFamily="18" charset="0"/>
                          </a:rPr>
                          <m:t>𝑛</m:t>
                        </m:r>
                      </m:sub>
                    </m:sSub>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𝐼</m:t>
                        </m:r>
                      </m:e>
                      <m:sub>
                        <m:r>
                          <a:rPr lang="tr-TR" sz="2000" b="0" i="1" smtClean="0">
                            <a:latin typeface="Cambria Math" panose="02040503050406030204" pitchFamily="18" charset="0"/>
                          </a:rPr>
                          <m:t>𝑚</m:t>
                        </m:r>
                      </m:sub>
                    </m:sSub>
                    <m:r>
                      <a:rPr lang="tr-TR" sz="2000" b="0" i="1" smtClean="0">
                        <a:latin typeface="Cambria Math" panose="02040503050406030204" pitchFamily="18" charset="0"/>
                      </a:rPr>
                      <m:t>𝐴</m:t>
                    </m:r>
                    <m:r>
                      <a:rPr lang="tr-TR" sz="2000" b="0" i="1" smtClean="0">
                        <a:latin typeface="Cambria Math" panose="02040503050406030204" pitchFamily="18" charset="0"/>
                      </a:rPr>
                      <m:t>=</m:t>
                    </m:r>
                    <m:r>
                      <a:rPr lang="tr-TR" sz="2000" b="0" i="1" smtClean="0">
                        <a:latin typeface="Cambria Math" panose="02040503050406030204" pitchFamily="18" charset="0"/>
                      </a:rPr>
                      <m:t>𝐴</m:t>
                    </m:r>
                  </m:oMath>
                </a14:m>
                <a:endParaRPr lang="tr-TR" sz="2000" b="0" dirty="0"/>
              </a:p>
              <a:p>
                <a:pPr>
                  <a:lnSpc>
                    <a:spcPct val="150000"/>
                  </a:lnSpc>
                </a:pPr>
                <a14:m>
                  <m:oMath xmlns:m="http://schemas.openxmlformats.org/officeDocument/2006/math">
                    <m:sSup>
                      <m:sSupPr>
                        <m:ctrlPr>
                          <a:rPr lang="tr-TR" sz="2000" b="0" i="1" smtClean="0">
                            <a:latin typeface="Cambria Math" panose="02040503050406030204" pitchFamily="18" charset="0"/>
                          </a:rPr>
                        </m:ctrlPr>
                      </m:sSupPr>
                      <m:e>
                        <m:r>
                          <a:rPr lang="tr-TR" sz="2000" b="0" i="1" smtClean="0">
                            <a:latin typeface="Cambria Math" panose="02040503050406030204" pitchFamily="18" charset="0"/>
                          </a:rPr>
                          <m:t>𝐴</m:t>
                        </m:r>
                      </m:e>
                      <m:sup>
                        <m:r>
                          <a:rPr lang="tr-TR" sz="2000" b="0" i="1" smtClean="0">
                            <a:latin typeface="Cambria Math" panose="02040503050406030204" pitchFamily="18" charset="0"/>
                          </a:rPr>
                          <m:t>0</m:t>
                        </m:r>
                      </m:sup>
                    </m:sSup>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𝐼</m:t>
                        </m:r>
                      </m:e>
                      <m:sub>
                        <m:r>
                          <a:rPr lang="tr-TR" sz="2000" b="0" i="1" smtClean="0">
                            <a:latin typeface="Cambria Math" panose="02040503050406030204" pitchFamily="18" charset="0"/>
                          </a:rPr>
                          <m:t>𝑛</m:t>
                        </m:r>
                      </m:sub>
                    </m:sSub>
                  </m:oMath>
                </a14:m>
                <a:endParaRPr lang="tr-TR" sz="2000" b="0" dirty="0"/>
              </a:p>
              <a:p>
                <a:pPr>
                  <a:lnSpc>
                    <a:spcPct val="150000"/>
                  </a:lnSpc>
                </a:pPr>
                <a14:m>
                  <m:oMath xmlns:m="http://schemas.openxmlformats.org/officeDocument/2006/math">
                    <m:sSup>
                      <m:sSupPr>
                        <m:ctrlPr>
                          <a:rPr lang="tr-TR" sz="2000" b="0" i="1" smtClean="0">
                            <a:latin typeface="Cambria Math" panose="02040503050406030204" pitchFamily="18" charset="0"/>
                          </a:rPr>
                        </m:ctrlPr>
                      </m:sSupPr>
                      <m:e>
                        <m:r>
                          <a:rPr lang="tr-TR" sz="2000" b="0" i="1" smtClean="0">
                            <a:latin typeface="Cambria Math" panose="02040503050406030204" pitchFamily="18" charset="0"/>
                          </a:rPr>
                          <m:t>𝐴</m:t>
                        </m:r>
                      </m:e>
                      <m:sup>
                        <m:r>
                          <a:rPr lang="tr-TR" sz="2000" b="0" i="1" smtClean="0">
                            <a:latin typeface="Cambria Math" panose="02040503050406030204" pitchFamily="18" charset="0"/>
                          </a:rPr>
                          <m:t>𝑟</m:t>
                        </m:r>
                      </m:sup>
                    </m:sSup>
                    <m:r>
                      <a:rPr lang="tr-TR" sz="2000" b="0" i="1" smtClean="0">
                        <a:latin typeface="Cambria Math" panose="02040503050406030204" pitchFamily="18" charset="0"/>
                      </a:rPr>
                      <m:t>=</m:t>
                    </m:r>
                    <m:r>
                      <a:rPr lang="tr-TR" sz="2000" b="0" i="1" smtClean="0">
                        <a:latin typeface="Cambria Math" panose="02040503050406030204" pitchFamily="18" charset="0"/>
                      </a:rPr>
                      <m:t>𝐴𝐴𝐴</m:t>
                    </m:r>
                    <m:r>
                      <a:rPr lang="tr-TR" sz="2000" b="0" i="1" smtClean="0">
                        <a:latin typeface="Cambria Math" panose="02040503050406030204" pitchFamily="18" charset="0"/>
                      </a:rPr>
                      <m:t>…</m:t>
                    </m:r>
                    <m:r>
                      <a:rPr lang="tr-TR" sz="2000" b="0" i="1" smtClean="0">
                        <a:latin typeface="Cambria Math" panose="02040503050406030204" pitchFamily="18" charset="0"/>
                      </a:rPr>
                      <m:t>𝐴</m:t>
                    </m:r>
                  </m:oMath>
                </a14:m>
                <a:r>
                  <a:rPr lang="en-US" sz="2000" dirty="0"/>
                  <a:t> (r </a:t>
                </a:r>
                <a:r>
                  <a:rPr lang="en-US" sz="2000" dirty="0" err="1"/>
                  <a:t>kere</a:t>
                </a:r>
                <a:r>
                  <a:rPr lang="en-US" sz="2000" dirty="0"/>
                  <a:t>)</a:t>
                </a:r>
              </a:p>
              <a:p>
                <a:pPr>
                  <a:lnSpc>
                    <a:spcPct val="150000"/>
                  </a:lnSpc>
                </a:pPr>
                <a:endParaRPr lang="en-US" sz="20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a:stretch>
              </a:blipFill>
            </p:spPr>
            <p:txBody>
              <a:bodyPr/>
              <a:lstStyle/>
              <a:p>
                <a:r>
                  <a:rPr lang="en-TR">
                    <a:noFill/>
                  </a:rPr>
                  <a:t> </a:t>
                </a:r>
              </a:p>
            </p:txBody>
          </p:sp>
        </mc:Fallback>
      </mc:AlternateContent>
    </p:spTree>
    <p:extLst>
      <p:ext uri="{BB962C8B-B14F-4D97-AF65-F5344CB8AC3E}">
        <p14:creationId xmlns:p14="http://schemas.microsoft.com/office/powerpoint/2010/main" val="193904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200" y="1825625"/>
            <a:ext cx="10515600" cy="4351338"/>
          </a:xfrm>
        </p:spPr>
        <p:txBody>
          <a:bodyPr>
            <a:normAutofit/>
          </a:bodyPr>
          <a:lstStyle/>
          <a:p>
            <a:pPr algn="just">
              <a:lnSpc>
                <a:spcPct val="160000"/>
              </a:lnSpc>
            </a:pPr>
            <a:r>
              <a:rPr lang="tr-TR" sz="1600" dirty="0"/>
              <a:t>(Abdul, 22), (</a:t>
            </a:r>
            <a:r>
              <a:rPr lang="tr-TR" sz="1600" dirty="0" err="1"/>
              <a:t>Brenda</a:t>
            </a:r>
            <a:r>
              <a:rPr lang="tr-TR" sz="1600" dirty="0"/>
              <a:t>, 24), (Carla, 21), (</a:t>
            </a:r>
            <a:r>
              <a:rPr lang="tr-TR" sz="1600" dirty="0" err="1"/>
              <a:t>Desire</a:t>
            </a:r>
            <a:r>
              <a:rPr lang="tr-TR" sz="1600" dirty="0"/>
              <a:t>, 22), (</a:t>
            </a:r>
            <a:r>
              <a:rPr lang="tr-TR" sz="1600" dirty="0" err="1"/>
              <a:t>Eddie</a:t>
            </a:r>
            <a:r>
              <a:rPr lang="tr-TR" sz="1600" dirty="0"/>
              <a:t>, 24) ve (</a:t>
            </a:r>
            <a:r>
              <a:rPr lang="tr-TR" sz="1600" dirty="0" err="1"/>
              <a:t>Felicia</a:t>
            </a:r>
            <a:r>
              <a:rPr lang="tr-TR" sz="1600" dirty="0"/>
              <a:t>, 22) sıralı çiftlerle olan bağıntı R olsun. Burada her çift bir lisansüstü öğrenciden ve bu öğrencinin yaşından oluşur. Bu ilişki tarafından belirlenen bir fonksiyon belirtin.</a:t>
            </a:r>
          </a:p>
          <a:p>
            <a:pPr lvl="1" algn="just">
              <a:lnSpc>
                <a:spcPct val="160000"/>
              </a:lnSpc>
            </a:pPr>
            <a:r>
              <a:rPr lang="tr-TR" sz="1400" dirty="0"/>
              <a:t>f, R tarafından belirtilen bir fonksiyon ise, f (Abdul ) = 22, f (</a:t>
            </a:r>
            <a:r>
              <a:rPr lang="tr-TR" sz="1400" dirty="0" err="1"/>
              <a:t>Brenda</a:t>
            </a:r>
            <a:r>
              <a:rPr lang="tr-TR" sz="1400" dirty="0"/>
              <a:t>) = 24, f (Carla) = 21, f (Arzu) = 22, f (</a:t>
            </a:r>
            <a:r>
              <a:rPr lang="tr-TR" sz="1400" dirty="0" err="1"/>
              <a:t>Eddie</a:t>
            </a:r>
            <a:r>
              <a:rPr lang="tr-TR" sz="1400" dirty="0"/>
              <a:t>) = 24 ve f (</a:t>
            </a:r>
            <a:r>
              <a:rPr lang="tr-TR" sz="1400" dirty="0" err="1"/>
              <a:t>Felicia</a:t>
            </a:r>
            <a:r>
              <a:rPr lang="tr-TR" sz="1400" dirty="0"/>
              <a:t>) = 22. (Burada f (x), </a:t>
            </a:r>
            <a:r>
              <a:rPr lang="tr-TR" sz="1400" dirty="0" err="1"/>
              <a:t>x'in</a:t>
            </a:r>
            <a:r>
              <a:rPr lang="tr-TR" sz="1400" dirty="0"/>
              <a:t> bir öğrenci olduğu </a:t>
            </a:r>
            <a:r>
              <a:rPr lang="tr-TR" sz="1400" dirty="0" err="1"/>
              <a:t>x'in</a:t>
            </a:r>
            <a:r>
              <a:rPr lang="tr-TR" sz="1400" dirty="0"/>
              <a:t> yaşıdır.) </a:t>
            </a:r>
          </a:p>
          <a:p>
            <a:pPr lvl="1" algn="just">
              <a:lnSpc>
                <a:spcPct val="160000"/>
              </a:lnSpc>
            </a:pPr>
            <a:r>
              <a:rPr lang="tr-TR" sz="1400" dirty="0"/>
              <a:t>Alan için {Abdul, </a:t>
            </a:r>
            <a:r>
              <a:rPr lang="tr-TR" sz="1400" dirty="0" err="1"/>
              <a:t>Brenda</a:t>
            </a:r>
            <a:r>
              <a:rPr lang="tr-TR" sz="1400" dirty="0"/>
              <a:t>, Carla, </a:t>
            </a:r>
            <a:r>
              <a:rPr lang="tr-TR" sz="1400" dirty="0" err="1"/>
              <a:t>Desire</a:t>
            </a:r>
            <a:r>
              <a:rPr lang="tr-TR" sz="1400" dirty="0"/>
              <a:t>, </a:t>
            </a:r>
            <a:r>
              <a:rPr lang="tr-TR" sz="1400" dirty="0" err="1"/>
              <a:t>Eddie</a:t>
            </a:r>
            <a:r>
              <a:rPr lang="tr-TR" sz="1400" dirty="0"/>
              <a:t>, </a:t>
            </a:r>
            <a:r>
              <a:rPr lang="tr-TR" sz="1400" dirty="0" err="1"/>
              <a:t>Felicia</a:t>
            </a:r>
            <a:r>
              <a:rPr lang="tr-TR" sz="1400" dirty="0"/>
              <a:t>} kümesini alıyoruz. </a:t>
            </a:r>
          </a:p>
          <a:p>
            <a:pPr lvl="1" algn="just">
              <a:lnSpc>
                <a:spcPct val="160000"/>
              </a:lnSpc>
            </a:pPr>
            <a:r>
              <a:rPr lang="tr-TR" sz="1400" dirty="0"/>
              <a:t>Ayrıca, olası tüm öğrenci yaşlarını içermesi gereken bir kod alanı belirtmemiz gerekiyor. Tüm öğrencilerin 100 yaşından küçük olma olasılığı yüksek olduğundan, kod alanı olarak 100'den küçük pozitif tamsayılar kümesini alabiliriz. (Tüm pozitif tamsayılar kümesi veya 10 ile 90 arasındaki pozitif tamsayılar kümesi gibi farklı bir kod alanı seçebileceğimizi unutmayın, ancak bu işlevi değiştirir. Bu kod alanını kullanmak, sonrasında daha fazla öğrenci atamasına olanak sağlar). Belirlediğimiz fonksiyonun aralığı bu öğrencilerin farklı yaşlarının kümesi olan {21, 22, 24} kümesidir.</a:t>
            </a:r>
          </a:p>
        </p:txBody>
      </p:sp>
    </p:spTree>
    <p:extLst>
      <p:ext uri="{BB962C8B-B14F-4D97-AF65-F5344CB8AC3E}">
        <p14:creationId xmlns:p14="http://schemas.microsoft.com/office/powerpoint/2010/main" val="1573315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Matris </a:t>
            </a:r>
            <a:r>
              <a:rPr lang="tr-TR" dirty="0" err="1">
                <a:solidFill>
                  <a:srgbClr val="00B0F0"/>
                </a:solidFill>
              </a:rPr>
              <a:t>Transpozu</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14:m>
                  <m:oMath xmlns:m="http://schemas.openxmlformats.org/officeDocument/2006/math">
                    <m:r>
                      <a:rPr lang="tr-TR" sz="2000" b="0" i="1" smtClean="0">
                        <a:latin typeface="Cambria Math" panose="02040503050406030204" pitchFamily="18" charset="0"/>
                      </a:rPr>
                      <m:t>𝐴</m:t>
                    </m:r>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oMath>
                </a14:m>
                <a:r>
                  <a:rPr lang="tr-TR" sz="2000" dirty="0"/>
                  <a:t> bir </a:t>
                </a:r>
                <a:r>
                  <a:rPr lang="tr-TR" sz="2000" dirty="0" err="1"/>
                  <a:t>m×n</a:t>
                </a:r>
                <a:r>
                  <a:rPr lang="tr-TR" sz="2000" dirty="0"/>
                  <a:t> matrisi olsun. A'nın </a:t>
                </a:r>
                <a:r>
                  <a:rPr lang="tr-TR" sz="2000" dirty="0" err="1"/>
                  <a:t>transpozu</a:t>
                </a:r>
                <a:r>
                  <a:rPr lang="tr-TR" sz="2000" dirty="0"/>
                  <a:t>, </a:t>
                </a:r>
                <a14:m>
                  <m:oMath xmlns:m="http://schemas.openxmlformats.org/officeDocument/2006/math">
                    <m:sSup>
                      <m:sSupPr>
                        <m:ctrlPr>
                          <a:rPr lang="tr-TR" sz="2000" b="0" i="1" smtClean="0">
                            <a:latin typeface="Cambria Math" panose="02040503050406030204" pitchFamily="18" charset="0"/>
                          </a:rPr>
                        </m:ctrlPr>
                      </m:sSupPr>
                      <m:e>
                        <m:r>
                          <a:rPr lang="tr-TR" sz="2000" b="0" i="1" smtClean="0">
                            <a:latin typeface="Cambria Math" panose="02040503050406030204" pitchFamily="18" charset="0"/>
                          </a:rPr>
                          <m:t>𝐴</m:t>
                        </m:r>
                      </m:e>
                      <m:sup>
                        <m:r>
                          <a:rPr lang="tr-TR" sz="2000" b="0" i="1" smtClean="0">
                            <a:latin typeface="Cambria Math" panose="02040503050406030204" pitchFamily="18" charset="0"/>
                          </a:rPr>
                          <m:t>𝑡</m:t>
                        </m:r>
                      </m:sup>
                    </m:sSup>
                  </m:oMath>
                </a14:m>
                <a:r>
                  <a:rPr lang="tr-TR" sz="2000" dirty="0"/>
                  <a:t> ile gösterilen, A'nın satır ve sütunlarının yer değiştirmesiyle elde edilen </a:t>
                </a:r>
                <a:r>
                  <a:rPr lang="tr-TR" sz="2000" dirty="0" err="1"/>
                  <a:t>n×m</a:t>
                </a:r>
                <a:r>
                  <a:rPr lang="tr-TR" sz="2000" dirty="0"/>
                  <a:t> matrisidir. Başka bir deyişle, eğer </a:t>
                </a:r>
                <a14:m>
                  <m:oMath xmlns:m="http://schemas.openxmlformats.org/officeDocument/2006/math">
                    <m:sSup>
                      <m:sSupPr>
                        <m:ctrlPr>
                          <a:rPr lang="tr-TR" sz="2000" b="0" i="1" smtClean="0">
                            <a:latin typeface="Cambria Math" panose="02040503050406030204" pitchFamily="18" charset="0"/>
                          </a:rPr>
                        </m:ctrlPr>
                      </m:sSupPr>
                      <m:e>
                        <m:r>
                          <a:rPr lang="tr-TR" sz="2000" b="0" i="1" smtClean="0">
                            <a:latin typeface="Cambria Math" panose="02040503050406030204" pitchFamily="18" charset="0"/>
                          </a:rPr>
                          <m:t>𝐴</m:t>
                        </m:r>
                      </m:e>
                      <m:sup>
                        <m:r>
                          <a:rPr lang="tr-TR" sz="2000" b="0" i="1" smtClean="0">
                            <a:latin typeface="Cambria Math" panose="02040503050406030204" pitchFamily="18" charset="0"/>
                          </a:rPr>
                          <m:t>𝑡</m:t>
                        </m:r>
                      </m:sup>
                    </m:sSup>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𝑏</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oMath>
                </a14:m>
                <a:r>
                  <a:rPr lang="tr-TR" sz="2000" dirty="0"/>
                  <a:t> ise, o zaman i = 1,2,…,n ve j=1,2,…,m için </a:t>
                </a: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𝑏</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𝑖𝑗</m:t>
                        </m:r>
                      </m:sub>
                    </m:sSub>
                  </m:oMath>
                </a14:m>
                <a:r>
                  <a:rPr lang="tr-TR" sz="2000" dirty="0"/>
                  <a:t>.</a:t>
                </a:r>
              </a:p>
              <a:p>
                <a:pPr>
                  <a:lnSpc>
                    <a:spcPct val="150000"/>
                  </a:lnSpc>
                </a:pPr>
                <a14:m>
                  <m:oMath xmlns:m="http://schemas.openxmlformats.org/officeDocument/2006/math">
                    <m:sSup>
                      <m:sSupPr>
                        <m:ctrlPr>
                          <a:rPr lang="en-US" sz="2000" i="1" smtClean="0">
                            <a:latin typeface="Cambria Math" panose="02040503050406030204" pitchFamily="18" charset="0"/>
                          </a:rPr>
                        </m:ctrlPr>
                      </m:sSupPr>
                      <m:e>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r>
                                    <m:rPr>
                                      <m:brk m:alnAt="7"/>
                                    </m:rPr>
                                    <a:rPr lang="tr-TR" sz="2000" b="0" i="1" smtClean="0">
                                      <a:latin typeface="Cambria Math" panose="02040503050406030204" pitchFamily="18" charset="0"/>
                                    </a:rPr>
                                    <m:t>1</m:t>
                                  </m:r>
                                </m:e>
                                <m:e>
                                  <m:r>
                                    <a:rPr lang="tr-TR" sz="2000" b="0" i="1" smtClean="0">
                                      <a:latin typeface="Cambria Math" panose="02040503050406030204" pitchFamily="18" charset="0"/>
                                    </a:rPr>
                                    <m:t>2</m:t>
                                  </m:r>
                                </m:e>
                                <m:e>
                                  <m:r>
                                    <a:rPr lang="tr-TR" sz="2000" b="0" i="1" smtClean="0">
                                      <a:latin typeface="Cambria Math" panose="02040503050406030204" pitchFamily="18" charset="0"/>
                                    </a:rPr>
                                    <m:t>3</m:t>
                                  </m:r>
                                </m:e>
                              </m:mr>
                              <m:mr>
                                <m:e>
                                  <m:r>
                                    <a:rPr lang="tr-TR" sz="2000" b="0" i="1" smtClean="0">
                                      <a:latin typeface="Cambria Math" panose="02040503050406030204" pitchFamily="18" charset="0"/>
                                    </a:rPr>
                                    <m:t>4</m:t>
                                  </m:r>
                                </m:e>
                                <m:e>
                                  <m:r>
                                    <a:rPr lang="tr-TR" sz="2000" b="0" i="1" smtClean="0">
                                      <a:latin typeface="Cambria Math" panose="02040503050406030204" pitchFamily="18" charset="0"/>
                                    </a:rPr>
                                    <m:t>5</m:t>
                                  </m:r>
                                </m:e>
                                <m:e>
                                  <m:r>
                                    <a:rPr lang="tr-TR" sz="2000" b="0" i="1" smtClean="0">
                                      <a:latin typeface="Cambria Math" panose="02040503050406030204" pitchFamily="18" charset="0"/>
                                    </a:rPr>
                                    <m:t>6</m:t>
                                  </m:r>
                                </m:e>
                              </m:mr>
                            </m:m>
                          </m:e>
                        </m:d>
                      </m:e>
                      <m:sup>
                        <m:r>
                          <a:rPr lang="tr-TR" sz="2000" b="0" i="1" smtClean="0">
                            <a:latin typeface="Cambria Math" panose="02040503050406030204" pitchFamily="18" charset="0"/>
                          </a:rPr>
                          <m:t>𝑡</m:t>
                        </m:r>
                      </m:sup>
                    </m:sSup>
                    <m:r>
                      <a:rPr lang="tr-TR" sz="2000" b="0" i="1" smtClean="0">
                        <a:latin typeface="Cambria Math" panose="02040503050406030204" pitchFamily="18" charset="0"/>
                      </a:rPr>
                      <m:t>=</m:t>
                    </m:r>
                    <m:d>
                      <m:dPr>
                        <m:begChr m:val="["/>
                        <m:endChr m:val="]"/>
                        <m:ctrlPr>
                          <a:rPr lang="tr-TR" sz="2000" b="0" i="1" smtClean="0">
                            <a:latin typeface="Cambria Math" panose="02040503050406030204" pitchFamily="18" charset="0"/>
                          </a:rPr>
                        </m:ctrlPr>
                      </m:dPr>
                      <m:e>
                        <m:m>
                          <m:mPr>
                            <m:mcs>
                              <m:mc>
                                <m:mcPr>
                                  <m:count m:val="2"/>
                                  <m:mcJc m:val="center"/>
                                </m:mcPr>
                              </m:mc>
                            </m:mcs>
                            <m:ctrlPr>
                              <a:rPr lang="tr-TR" sz="2000" b="0" i="1" smtClean="0">
                                <a:latin typeface="Cambria Math" panose="02040503050406030204" pitchFamily="18" charset="0"/>
                              </a:rPr>
                            </m:ctrlPr>
                          </m:mPr>
                          <m:mr>
                            <m:e>
                              <m:r>
                                <m:rPr>
                                  <m:brk m:alnAt="7"/>
                                </m:rPr>
                                <a:rPr lang="tr-TR" sz="2000" b="0" i="1" smtClean="0">
                                  <a:latin typeface="Cambria Math" panose="02040503050406030204" pitchFamily="18" charset="0"/>
                                </a:rPr>
                                <m:t>1</m:t>
                              </m:r>
                            </m:e>
                            <m:e>
                              <m:r>
                                <a:rPr lang="tr-TR" sz="2000" b="0" i="1" smtClean="0">
                                  <a:latin typeface="Cambria Math" panose="02040503050406030204" pitchFamily="18" charset="0"/>
                                </a:rPr>
                                <m:t>4</m:t>
                              </m:r>
                            </m:e>
                          </m:mr>
                          <m:mr>
                            <m:e>
                              <m:r>
                                <a:rPr lang="tr-TR" sz="2000" b="0" i="1" smtClean="0">
                                  <a:latin typeface="Cambria Math" panose="02040503050406030204" pitchFamily="18" charset="0"/>
                                </a:rPr>
                                <m:t>2</m:t>
                              </m:r>
                            </m:e>
                            <m:e>
                              <m:r>
                                <a:rPr lang="tr-TR" sz="2000" b="0" i="1" smtClean="0">
                                  <a:latin typeface="Cambria Math" panose="02040503050406030204" pitchFamily="18" charset="0"/>
                                </a:rPr>
                                <m:t>5</m:t>
                              </m:r>
                            </m:e>
                          </m:mr>
                          <m:mr>
                            <m:e>
                              <m:r>
                                <a:rPr lang="tr-TR" sz="2000" b="0" i="1" smtClean="0">
                                  <a:latin typeface="Cambria Math" panose="02040503050406030204" pitchFamily="18" charset="0"/>
                                </a:rPr>
                                <m:t>3</m:t>
                              </m:r>
                            </m:e>
                            <m:e>
                              <m:r>
                                <a:rPr lang="tr-TR" sz="2000" b="0" i="1" smtClean="0">
                                  <a:latin typeface="Cambria Math" panose="02040503050406030204" pitchFamily="18" charset="0"/>
                                </a:rPr>
                                <m:t>6</m:t>
                              </m:r>
                            </m:e>
                          </m:mr>
                        </m:m>
                      </m:e>
                    </m:d>
                  </m:oMath>
                </a14:m>
                <a:endParaRPr lang="en-US" sz="20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a:stretch>
              </a:blipFill>
            </p:spPr>
            <p:txBody>
              <a:bodyPr/>
              <a:lstStyle/>
              <a:p>
                <a:r>
                  <a:rPr lang="en-TR">
                    <a:noFill/>
                  </a:rPr>
                  <a:t> </a:t>
                </a:r>
              </a:p>
            </p:txBody>
          </p:sp>
        </mc:Fallback>
      </mc:AlternateContent>
    </p:spTree>
    <p:extLst>
      <p:ext uri="{BB962C8B-B14F-4D97-AF65-F5344CB8AC3E}">
        <p14:creationId xmlns:p14="http://schemas.microsoft.com/office/powerpoint/2010/main" val="721479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Kare Matris</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14:m>
                  <m:oMath xmlns:m="http://schemas.openxmlformats.org/officeDocument/2006/math">
                    <m:r>
                      <a:rPr lang="tr-TR" sz="2000" b="0" i="1" smtClean="0">
                        <a:latin typeface="Cambria Math" panose="02040503050406030204" pitchFamily="18" charset="0"/>
                      </a:rPr>
                      <m:t>𝐴</m:t>
                    </m:r>
                    <m:r>
                      <a:rPr lang="tr-TR" sz="2000" b="0" i="1" smtClean="0">
                        <a:latin typeface="Cambria Math" panose="02040503050406030204" pitchFamily="18" charset="0"/>
                      </a:rPr>
                      <m:t>=</m:t>
                    </m:r>
                    <m:sSup>
                      <m:sSupPr>
                        <m:ctrlPr>
                          <a:rPr lang="tr-TR" sz="2000" b="0" i="1" smtClean="0">
                            <a:latin typeface="Cambria Math" panose="02040503050406030204" pitchFamily="18" charset="0"/>
                          </a:rPr>
                        </m:ctrlPr>
                      </m:sSupPr>
                      <m:e>
                        <m:r>
                          <a:rPr lang="tr-TR" sz="2000" b="0" i="1" smtClean="0">
                            <a:latin typeface="Cambria Math" panose="02040503050406030204" pitchFamily="18" charset="0"/>
                          </a:rPr>
                          <m:t>𝐴</m:t>
                        </m:r>
                      </m:e>
                      <m:sup>
                        <m:r>
                          <a:rPr lang="tr-TR" sz="2000" b="0" i="1" smtClean="0">
                            <a:latin typeface="Cambria Math" panose="02040503050406030204" pitchFamily="18" charset="0"/>
                          </a:rPr>
                          <m:t>𝑡</m:t>
                        </m:r>
                      </m:sup>
                    </m:sSup>
                  </m:oMath>
                </a14:m>
                <a:r>
                  <a:rPr lang="tr-TR" sz="2000" dirty="0"/>
                  <a:t> ise, A kare matrisine simetrik denir. Böylece, 1 ≤ i ≤ n ve 1 ≤ j ≤ n olan tüm i ve j için </a:t>
                </a: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𝑗𝑖</m:t>
                        </m:r>
                      </m:sub>
                    </m:sSub>
                  </m:oMath>
                </a14:m>
                <a:r>
                  <a:rPr lang="tr-TR" sz="2000" dirty="0"/>
                  <a:t> ise </a:t>
                </a:r>
                <a14:m>
                  <m:oMath xmlns:m="http://schemas.openxmlformats.org/officeDocument/2006/math">
                    <m:r>
                      <a:rPr lang="tr-TR" sz="2000" b="0" i="1" smtClean="0">
                        <a:latin typeface="Cambria Math" panose="02040503050406030204" pitchFamily="18" charset="0"/>
                      </a:rPr>
                      <m:t>𝐴</m:t>
                    </m:r>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oMath>
                </a14:m>
                <a:r>
                  <a:rPr lang="tr-TR" sz="2000" dirty="0"/>
                  <a:t> simetriktir.</a:t>
                </a:r>
                <a:endParaRPr lang="en-US" sz="20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r="-965"/>
                </a:stretch>
              </a:blipFill>
            </p:spPr>
            <p:txBody>
              <a:bodyPr/>
              <a:lstStyle/>
              <a:p>
                <a:r>
                  <a:rPr lang="en-TR">
                    <a:noFill/>
                  </a:rPr>
                  <a:t> </a:t>
                </a:r>
              </a:p>
            </p:txBody>
          </p:sp>
        </mc:Fallback>
      </mc:AlternateContent>
    </p:spTree>
    <p:extLst>
      <p:ext uri="{BB962C8B-B14F-4D97-AF65-F5344CB8AC3E}">
        <p14:creationId xmlns:p14="http://schemas.microsoft.com/office/powerpoint/2010/main" val="2788036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Sıfır-bir Matrisler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2000" dirty="0"/>
              <a:t>Tüm girdileri 0 veya 1 olan bir matrise sıfır bir matris denir. İleride göreceğimiz gibi, sıfır-bir matrisleri genellikle ayrık yapıları temsil etmek için kullanılır. Bu yapıları kullanan algoritmalar, sıfır-bir </a:t>
            </a:r>
            <a:r>
              <a:rPr lang="tr-TR" sz="2000" dirty="0" err="1"/>
              <a:t>matrisli</a:t>
            </a:r>
            <a:r>
              <a:rPr lang="tr-TR" sz="2000" dirty="0"/>
              <a:t> </a:t>
            </a:r>
            <a:r>
              <a:rPr lang="tr-TR" sz="2000" dirty="0" err="1"/>
              <a:t>Boole</a:t>
            </a:r>
            <a:r>
              <a:rPr lang="tr-TR" sz="2000" dirty="0"/>
              <a:t> aritmetiğine dayanır.</a:t>
            </a:r>
          </a:p>
        </p:txBody>
      </p:sp>
    </p:spTree>
    <p:extLst>
      <p:ext uri="{BB962C8B-B14F-4D97-AF65-F5344CB8AC3E}">
        <p14:creationId xmlns:p14="http://schemas.microsoft.com/office/powerpoint/2010/main" val="2009837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Sıfır-bir Matrisler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2000" dirty="0"/>
                  <a:t>Tüm girdileri 0 veya 1 olan bir matrise sıfır bir matris denir. İleride göreceğimiz gibi, sıfır-bir matrisleri genellikle ayrık yapıları temsil etmek için kullanılır. Bu yapıları kullanan algoritmalar, sıfır-bir </a:t>
                </a:r>
                <a:r>
                  <a:rPr lang="tr-TR" sz="2000" dirty="0" err="1"/>
                  <a:t>matrisli</a:t>
                </a:r>
                <a:r>
                  <a:rPr lang="tr-TR" sz="2000" dirty="0"/>
                  <a:t> </a:t>
                </a:r>
                <a:r>
                  <a:rPr lang="tr-TR" sz="2000" dirty="0" err="1"/>
                  <a:t>Boole</a:t>
                </a:r>
                <a:r>
                  <a:rPr lang="tr-TR" sz="2000" dirty="0"/>
                  <a:t> aritmetiğine dayanır.</a:t>
                </a:r>
              </a:p>
              <a:p>
                <a:pPr>
                  <a:lnSpc>
                    <a:spcPct val="150000"/>
                  </a:lnSpc>
                </a:pPr>
                <a:r>
                  <a:rPr lang="tr-TR" sz="2000" dirty="0"/>
                  <a:t>Bu aritmetik, aşağıdakiler tarafından tanımlanan bit çiftleri üzerinde çalışan ∧ ve ∨ </a:t>
                </a:r>
                <a:r>
                  <a:rPr lang="tr-TR" sz="2000" dirty="0" err="1"/>
                  <a:t>Boolean</a:t>
                </a:r>
                <a:r>
                  <a:rPr lang="tr-TR" sz="2000" dirty="0"/>
                  <a:t> işlemlerine dayanmaktadır:</a:t>
                </a:r>
              </a:p>
              <a:p>
                <a:pPr lvl="1">
                  <a:lnSpc>
                    <a:spcPct val="150000"/>
                  </a:lnSpc>
                </a:pP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𝑏</m:t>
                        </m:r>
                      </m:e>
                      <m:sub>
                        <m:r>
                          <a:rPr lang="tr-TR" sz="1600" b="0" i="1" smtClean="0">
                            <a:latin typeface="Cambria Math" panose="02040503050406030204" pitchFamily="18" charset="0"/>
                          </a:rPr>
                          <m:t>1</m:t>
                        </m:r>
                      </m:sub>
                    </m:sSub>
                    <m:r>
                      <a:rPr lang="tr-TR" sz="1600" b="0" i="1" smtClean="0">
                        <a:latin typeface="Cambria Math" panose="02040503050406030204" pitchFamily="18" charset="0"/>
                        <a:ea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𝑏</m:t>
                        </m:r>
                      </m:e>
                      <m:sub>
                        <m:r>
                          <a:rPr lang="tr-TR" sz="1600" b="0" i="1" smtClean="0">
                            <a:latin typeface="Cambria Math" panose="02040503050406030204" pitchFamily="18" charset="0"/>
                          </a:rPr>
                          <m:t>2</m:t>
                        </m:r>
                      </m:sub>
                    </m:sSub>
                    <m:r>
                      <a:rPr lang="tr-TR" sz="1600" b="0" i="1" smtClean="0">
                        <a:latin typeface="Cambria Math" panose="02040503050406030204" pitchFamily="18" charset="0"/>
                      </a:rPr>
                      <m:t>=</m:t>
                    </m:r>
                    <m:d>
                      <m:dPr>
                        <m:begChr m:val="{"/>
                        <m:endChr m:val=""/>
                        <m:ctrlPr>
                          <a:rPr lang="tr-TR" sz="1600" b="0" i="1" smtClean="0">
                            <a:latin typeface="Cambria Math" panose="02040503050406030204" pitchFamily="18" charset="0"/>
                          </a:rPr>
                        </m:ctrlPr>
                      </m:dPr>
                      <m:e>
                        <m:eqArr>
                          <m:eqArrPr>
                            <m:ctrlPr>
                              <a:rPr lang="tr-TR" sz="1600" b="0" i="1" smtClean="0">
                                <a:latin typeface="Cambria Math" panose="02040503050406030204" pitchFamily="18" charset="0"/>
                              </a:rPr>
                            </m:ctrlPr>
                          </m:eqArrPr>
                          <m:e>
                            <m:r>
                              <a:rPr lang="tr-TR" sz="1600" b="0" i="1" smtClean="0">
                                <a:latin typeface="Cambria Math" panose="02040503050406030204" pitchFamily="18" charset="0"/>
                              </a:rPr>
                              <m:t>1 </m:t>
                            </m:r>
                            <m:r>
                              <a:rPr lang="tr-TR" sz="1600" b="0" i="1" smtClean="0">
                                <a:latin typeface="Cambria Math" panose="02040503050406030204" pitchFamily="18" charset="0"/>
                              </a:rPr>
                              <m:t>𝑒</m:t>
                            </m:r>
                            <m:r>
                              <a:rPr lang="tr-TR" sz="1600" b="0" i="1" smtClean="0">
                                <a:latin typeface="Cambria Math" panose="02040503050406030204" pitchFamily="18" charset="0"/>
                              </a:rPr>
                              <m:t>ğ</m:t>
                            </m:r>
                            <m:r>
                              <a:rPr lang="tr-TR" sz="1600" b="0" i="1" smtClean="0">
                                <a:latin typeface="Cambria Math" panose="02040503050406030204" pitchFamily="18" charset="0"/>
                              </a:rPr>
                              <m:t>𝑒𝑟</m:t>
                            </m:r>
                            <m:r>
                              <a:rPr lang="tr-TR" sz="1600" b="0" i="1" smtClean="0">
                                <a:latin typeface="Cambria Math" panose="02040503050406030204" pitchFamily="18" charset="0"/>
                              </a:rPr>
                              <m:t> </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𝑏</m:t>
                                </m:r>
                              </m:e>
                              <m:sub>
                                <m:r>
                                  <a:rPr lang="tr-TR" sz="1600" b="0" i="1" smtClean="0">
                                    <a:latin typeface="Cambria Math" panose="02040503050406030204" pitchFamily="18" charset="0"/>
                                  </a:rPr>
                                  <m:t>1</m:t>
                                </m:r>
                              </m:sub>
                            </m:sSub>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𝑏</m:t>
                                </m:r>
                              </m:e>
                              <m:sub>
                                <m:r>
                                  <a:rPr lang="tr-TR" sz="1600" b="0" i="1" smtClean="0">
                                    <a:latin typeface="Cambria Math" panose="02040503050406030204" pitchFamily="18" charset="0"/>
                                  </a:rPr>
                                  <m:t>2</m:t>
                                </m:r>
                              </m:sub>
                            </m:sSub>
                            <m:r>
                              <a:rPr lang="tr-TR" sz="1600" b="0" i="1" smtClean="0">
                                <a:latin typeface="Cambria Math" panose="02040503050406030204" pitchFamily="18" charset="0"/>
                              </a:rPr>
                              <m:t>=1</m:t>
                            </m:r>
                          </m:e>
                          <m:e>
                            <m:r>
                              <a:rPr lang="tr-TR" sz="1600" b="0" i="1" smtClean="0">
                                <a:latin typeface="Cambria Math" panose="02040503050406030204" pitchFamily="18" charset="0"/>
                              </a:rPr>
                              <m:t>0 </m:t>
                            </m:r>
                            <m:r>
                              <a:rPr lang="tr-TR" sz="1600" b="0" i="1" smtClean="0">
                                <a:latin typeface="Cambria Math" panose="02040503050406030204" pitchFamily="18" charset="0"/>
                              </a:rPr>
                              <m:t>𝑑𝑖</m:t>
                            </m:r>
                            <m:r>
                              <a:rPr lang="tr-TR" sz="1600" b="0" i="1" smtClean="0">
                                <a:latin typeface="Cambria Math" panose="02040503050406030204" pitchFamily="18" charset="0"/>
                              </a:rPr>
                              <m:t>ğ</m:t>
                            </m:r>
                            <m:r>
                              <a:rPr lang="tr-TR" sz="1600" b="0" i="1" smtClean="0">
                                <a:latin typeface="Cambria Math" panose="02040503050406030204" pitchFamily="18" charset="0"/>
                              </a:rPr>
                              <m:t>𝑒𝑟</m:t>
                            </m:r>
                            <m:r>
                              <a:rPr lang="tr-TR" sz="1600" b="0" i="1" smtClean="0">
                                <a:latin typeface="Cambria Math" panose="02040503050406030204" pitchFamily="18" charset="0"/>
                              </a:rPr>
                              <m:t> </m:t>
                            </m:r>
                            <m:r>
                              <a:rPr lang="tr-TR" sz="1600" b="0" i="1" smtClean="0">
                                <a:latin typeface="Cambria Math" panose="02040503050406030204" pitchFamily="18" charset="0"/>
                              </a:rPr>
                              <m:t>𝑑𝑢𝑟𝑢𝑚𝑙𝑎𝑟</m:t>
                            </m:r>
                          </m:e>
                        </m:eqArr>
                      </m:e>
                    </m:d>
                  </m:oMath>
                </a14:m>
                <a:endParaRPr lang="en-US" sz="1600" dirty="0"/>
              </a:p>
              <a:p>
                <a:pPr lvl="1">
                  <a:lnSpc>
                    <a:spcPct val="150000"/>
                  </a:lnSpc>
                </a:pPr>
                <a14:m>
                  <m:oMath xmlns:m="http://schemas.openxmlformats.org/officeDocument/2006/math">
                    <m:sSub>
                      <m:sSubPr>
                        <m:ctrlPr>
                          <a:rPr lang="tr-TR" sz="1600" i="1">
                            <a:latin typeface="Cambria Math" panose="02040503050406030204" pitchFamily="18" charset="0"/>
                          </a:rPr>
                        </m:ctrlPr>
                      </m:sSubPr>
                      <m:e>
                        <m:r>
                          <a:rPr lang="tr-TR" sz="1600" i="1">
                            <a:latin typeface="Cambria Math" panose="02040503050406030204" pitchFamily="18" charset="0"/>
                          </a:rPr>
                          <m:t>𝑏</m:t>
                        </m:r>
                      </m:e>
                      <m:sub>
                        <m:r>
                          <a:rPr lang="tr-TR" sz="1600" i="1">
                            <a:latin typeface="Cambria Math" panose="02040503050406030204" pitchFamily="18" charset="0"/>
                          </a:rPr>
                          <m:t>1</m:t>
                        </m:r>
                      </m:sub>
                    </m:sSub>
                    <m:r>
                      <a:rPr lang="tr-TR" sz="1600" i="1" smtClean="0">
                        <a:latin typeface="Cambria Math" panose="02040503050406030204" pitchFamily="18" charset="0"/>
                        <a:ea typeface="Cambria Math" panose="02040503050406030204" pitchFamily="18" charset="0"/>
                      </a:rPr>
                      <m:t>∨</m:t>
                    </m:r>
                    <m:sSub>
                      <m:sSubPr>
                        <m:ctrlPr>
                          <a:rPr lang="tr-TR" sz="1600" i="1">
                            <a:latin typeface="Cambria Math" panose="02040503050406030204" pitchFamily="18" charset="0"/>
                          </a:rPr>
                        </m:ctrlPr>
                      </m:sSubPr>
                      <m:e>
                        <m:r>
                          <a:rPr lang="tr-TR" sz="1600" i="1">
                            <a:latin typeface="Cambria Math" panose="02040503050406030204" pitchFamily="18" charset="0"/>
                          </a:rPr>
                          <m:t>𝑏</m:t>
                        </m:r>
                      </m:e>
                      <m:sub>
                        <m:r>
                          <a:rPr lang="tr-TR" sz="1600" i="1">
                            <a:latin typeface="Cambria Math" panose="02040503050406030204" pitchFamily="18" charset="0"/>
                          </a:rPr>
                          <m:t>2</m:t>
                        </m:r>
                      </m:sub>
                    </m:sSub>
                    <m:r>
                      <a:rPr lang="tr-TR" sz="1600" i="1">
                        <a:latin typeface="Cambria Math" panose="02040503050406030204" pitchFamily="18" charset="0"/>
                      </a:rPr>
                      <m:t>=</m:t>
                    </m:r>
                    <m:d>
                      <m:dPr>
                        <m:begChr m:val="{"/>
                        <m:endChr m:val=""/>
                        <m:ctrlPr>
                          <a:rPr lang="tr-TR" sz="1600" i="1">
                            <a:latin typeface="Cambria Math" panose="02040503050406030204" pitchFamily="18" charset="0"/>
                          </a:rPr>
                        </m:ctrlPr>
                      </m:dPr>
                      <m:e>
                        <m:eqArr>
                          <m:eqArrPr>
                            <m:ctrlPr>
                              <a:rPr lang="tr-TR" sz="1600" i="1">
                                <a:latin typeface="Cambria Math" panose="02040503050406030204" pitchFamily="18" charset="0"/>
                              </a:rPr>
                            </m:ctrlPr>
                          </m:eqArrPr>
                          <m:e>
                            <m:r>
                              <a:rPr lang="tr-TR" sz="1600" i="1">
                                <a:latin typeface="Cambria Math" panose="02040503050406030204" pitchFamily="18" charset="0"/>
                              </a:rPr>
                              <m:t>1 </m:t>
                            </m:r>
                            <m:r>
                              <a:rPr lang="tr-TR" sz="1600" b="0" i="1" smtClean="0">
                                <a:latin typeface="Cambria Math" panose="02040503050406030204" pitchFamily="18" charset="0"/>
                              </a:rPr>
                              <m:t>𝑒</m:t>
                            </m:r>
                            <m:r>
                              <a:rPr lang="tr-TR" sz="1600" b="0" i="1" smtClean="0">
                                <a:latin typeface="Cambria Math" panose="02040503050406030204" pitchFamily="18" charset="0"/>
                              </a:rPr>
                              <m:t>ğ</m:t>
                            </m:r>
                            <m:r>
                              <a:rPr lang="tr-TR" sz="1600" b="0" i="1" smtClean="0">
                                <a:latin typeface="Cambria Math" panose="02040503050406030204" pitchFamily="18" charset="0"/>
                              </a:rPr>
                              <m:t>𝑒𝑟</m:t>
                            </m:r>
                            <m:r>
                              <a:rPr lang="tr-TR" sz="1600" i="1">
                                <a:latin typeface="Cambria Math" panose="02040503050406030204" pitchFamily="18" charset="0"/>
                              </a:rPr>
                              <m:t> </m:t>
                            </m:r>
                            <m:sSub>
                              <m:sSubPr>
                                <m:ctrlPr>
                                  <a:rPr lang="tr-TR" sz="1600" i="1">
                                    <a:latin typeface="Cambria Math" panose="02040503050406030204" pitchFamily="18" charset="0"/>
                                  </a:rPr>
                                </m:ctrlPr>
                              </m:sSubPr>
                              <m:e>
                                <m:r>
                                  <a:rPr lang="tr-TR" sz="1600" i="1">
                                    <a:latin typeface="Cambria Math" panose="02040503050406030204" pitchFamily="18" charset="0"/>
                                  </a:rPr>
                                  <m:t>𝑏</m:t>
                                </m:r>
                              </m:e>
                              <m:sub>
                                <m:r>
                                  <a:rPr lang="tr-TR" sz="1600" i="1">
                                    <a:latin typeface="Cambria Math" panose="02040503050406030204" pitchFamily="18" charset="0"/>
                                  </a:rPr>
                                  <m:t>1</m:t>
                                </m:r>
                              </m:sub>
                            </m:sSub>
                            <m:r>
                              <a:rPr lang="tr-TR" sz="1600" i="1">
                                <a:latin typeface="Cambria Math" panose="02040503050406030204" pitchFamily="18" charset="0"/>
                              </a:rPr>
                              <m:t>=</m:t>
                            </m:r>
                            <m:r>
                              <a:rPr lang="tr-TR" sz="1600" b="0" i="1" smtClean="0">
                                <a:latin typeface="Cambria Math" panose="02040503050406030204" pitchFamily="18" charset="0"/>
                              </a:rPr>
                              <m:t>1 </m:t>
                            </m:r>
                            <m:r>
                              <a:rPr lang="tr-TR" sz="1600" b="0" i="1" smtClean="0">
                                <a:latin typeface="Cambria Math" panose="02040503050406030204" pitchFamily="18" charset="0"/>
                              </a:rPr>
                              <m:t>𝑣𝑒𝑦𝑎</m:t>
                            </m:r>
                            <m:r>
                              <a:rPr lang="tr-TR" sz="1600" b="0" i="1" smtClean="0">
                                <a:latin typeface="Cambria Math" panose="02040503050406030204" pitchFamily="18" charset="0"/>
                              </a:rPr>
                              <m:t> </m:t>
                            </m:r>
                            <m:sSub>
                              <m:sSubPr>
                                <m:ctrlPr>
                                  <a:rPr lang="tr-TR" sz="1600" i="1">
                                    <a:latin typeface="Cambria Math" panose="02040503050406030204" pitchFamily="18" charset="0"/>
                                  </a:rPr>
                                </m:ctrlPr>
                              </m:sSubPr>
                              <m:e>
                                <m:r>
                                  <a:rPr lang="tr-TR" sz="1600" i="1">
                                    <a:latin typeface="Cambria Math" panose="02040503050406030204" pitchFamily="18" charset="0"/>
                                  </a:rPr>
                                  <m:t>𝑏</m:t>
                                </m:r>
                              </m:e>
                              <m:sub>
                                <m:r>
                                  <a:rPr lang="tr-TR" sz="1600" i="1">
                                    <a:latin typeface="Cambria Math" panose="02040503050406030204" pitchFamily="18" charset="0"/>
                                  </a:rPr>
                                  <m:t>2</m:t>
                                </m:r>
                              </m:sub>
                            </m:sSub>
                            <m:r>
                              <a:rPr lang="tr-TR" sz="1600" i="1">
                                <a:latin typeface="Cambria Math" panose="02040503050406030204" pitchFamily="18" charset="0"/>
                              </a:rPr>
                              <m:t>=1</m:t>
                            </m:r>
                          </m:e>
                          <m:e>
                            <m:r>
                              <a:rPr lang="tr-TR" sz="1600" i="1">
                                <a:latin typeface="Cambria Math" panose="02040503050406030204" pitchFamily="18" charset="0"/>
                              </a:rPr>
                              <m:t>0 </m:t>
                            </m:r>
                            <m:r>
                              <a:rPr lang="tr-TR" sz="1600" i="1">
                                <a:latin typeface="Cambria Math" panose="02040503050406030204" pitchFamily="18" charset="0"/>
                              </a:rPr>
                              <m:t>𝑑𝑖</m:t>
                            </m:r>
                            <m:r>
                              <a:rPr lang="tr-TR" sz="1600" i="1">
                                <a:latin typeface="Cambria Math" panose="02040503050406030204" pitchFamily="18" charset="0"/>
                              </a:rPr>
                              <m:t>ğ</m:t>
                            </m:r>
                            <m:r>
                              <a:rPr lang="tr-TR" sz="1600" i="1">
                                <a:latin typeface="Cambria Math" panose="02040503050406030204" pitchFamily="18" charset="0"/>
                              </a:rPr>
                              <m:t>𝑒𝑟</m:t>
                            </m:r>
                            <m:r>
                              <a:rPr lang="tr-TR" sz="1600" b="0" i="1" smtClean="0">
                                <a:latin typeface="Cambria Math" panose="02040503050406030204" pitchFamily="18" charset="0"/>
                              </a:rPr>
                              <m:t> </m:t>
                            </m:r>
                            <m:r>
                              <a:rPr lang="tr-TR" sz="1600" b="0" i="1" smtClean="0">
                                <a:latin typeface="Cambria Math" panose="02040503050406030204" pitchFamily="18" charset="0"/>
                              </a:rPr>
                              <m:t>𝑑𝑢𝑟𝑢𝑚𝑙𝑎𝑟</m:t>
                            </m:r>
                          </m:e>
                        </m:eqArr>
                      </m:e>
                    </m:d>
                  </m:oMath>
                </a14:m>
                <a:endParaRPr lang="en-US" sz="16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r="-362" b="-35756"/>
                </a:stretch>
              </a:blipFill>
            </p:spPr>
            <p:txBody>
              <a:bodyPr/>
              <a:lstStyle/>
              <a:p>
                <a:r>
                  <a:rPr lang="en-TR">
                    <a:noFill/>
                  </a:rPr>
                  <a:t> </a:t>
                </a:r>
              </a:p>
            </p:txBody>
          </p:sp>
        </mc:Fallback>
      </mc:AlternateContent>
    </p:spTree>
    <p:extLst>
      <p:ext uri="{BB962C8B-B14F-4D97-AF65-F5344CB8AC3E}">
        <p14:creationId xmlns:p14="http://schemas.microsoft.com/office/powerpoint/2010/main" val="3214431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Sıfır-bir Matrislerin Birleşimi ve Buluşması</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14:m>
                  <m:oMath xmlns:m="http://schemas.openxmlformats.org/officeDocument/2006/math">
                    <m:r>
                      <a:rPr lang="tr-TR" sz="2000" b="0" i="1" smtClean="0">
                        <a:latin typeface="Cambria Math" panose="02040503050406030204" pitchFamily="18" charset="0"/>
                      </a:rPr>
                      <m:t>𝐴</m:t>
                    </m:r>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oMath>
                </a14:m>
                <a:r>
                  <a:rPr lang="tr-TR" sz="2000" dirty="0"/>
                  <a:t> ve </a:t>
                </a:r>
                <a14:m>
                  <m:oMath xmlns:m="http://schemas.openxmlformats.org/officeDocument/2006/math">
                    <m:r>
                      <a:rPr lang="tr-TR" sz="2000" b="0" i="1" smtClean="0">
                        <a:latin typeface="Cambria Math" panose="02040503050406030204" pitchFamily="18" charset="0"/>
                      </a:rPr>
                      <m:t>𝐵</m:t>
                    </m:r>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𝑏</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oMath>
                </a14:m>
                <a:r>
                  <a:rPr lang="tr-TR" sz="2000" dirty="0"/>
                  <a:t> </a:t>
                </a:r>
                <a:r>
                  <a:rPr lang="tr-TR" sz="2000" dirty="0" err="1"/>
                  <a:t>m×n</a:t>
                </a:r>
                <a:r>
                  <a:rPr lang="tr-TR" sz="2000" dirty="0"/>
                  <a:t> sıfır-bir matris olsun. O zaman A ve B'nin birleşimi (i, j) inci girişi </a:t>
                </a: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ea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𝑏</m:t>
                        </m:r>
                      </m:e>
                      <m:sub>
                        <m:r>
                          <a:rPr lang="tr-TR" sz="2000" b="0" i="1" smtClean="0">
                            <a:latin typeface="Cambria Math" panose="02040503050406030204" pitchFamily="18" charset="0"/>
                          </a:rPr>
                          <m:t>𝑖𝑗</m:t>
                        </m:r>
                      </m:sub>
                    </m:sSub>
                  </m:oMath>
                </a14:m>
                <a:r>
                  <a:rPr lang="tr-TR" sz="2000" dirty="0"/>
                  <a:t> olan sıfır-bir matrisidir. A ve B'nin birleşimi A ∨ B ile gösterilir. A ve B'nin buluşması (</a:t>
                </a:r>
                <a:r>
                  <a:rPr lang="tr-TR" sz="2000" dirty="0" err="1"/>
                  <a:t>i,j</a:t>
                </a:r>
                <a:r>
                  <a:rPr lang="tr-TR" sz="2000" dirty="0"/>
                  <a:t>) ile sıfır-bir matristir, sonra </a:t>
                </a:r>
                <a14:m>
                  <m:oMath xmlns:m="http://schemas.openxmlformats.org/officeDocument/2006/math">
                    <m:sSub>
                      <m:sSubPr>
                        <m:ctrlPr>
                          <a:rPr lang="tr-TR" sz="2000" i="1">
                            <a:latin typeface="Cambria Math" panose="02040503050406030204" pitchFamily="18" charset="0"/>
                          </a:rPr>
                        </m:ctrlPr>
                      </m:sSubPr>
                      <m:e>
                        <m:r>
                          <a:rPr lang="tr-TR" sz="2000" i="1">
                            <a:latin typeface="Cambria Math" panose="02040503050406030204" pitchFamily="18" charset="0"/>
                          </a:rPr>
                          <m:t>𝑎</m:t>
                        </m:r>
                      </m:e>
                      <m:sub>
                        <m:r>
                          <a:rPr lang="tr-TR" sz="2000" i="1">
                            <a:latin typeface="Cambria Math" panose="02040503050406030204" pitchFamily="18" charset="0"/>
                          </a:rPr>
                          <m:t>𝑖𝑗</m:t>
                        </m:r>
                      </m:sub>
                    </m:sSub>
                    <m:r>
                      <a:rPr lang="tr-TR" sz="2000" i="1" smtClean="0">
                        <a:latin typeface="Cambria Math" panose="02040503050406030204" pitchFamily="18" charset="0"/>
                        <a:ea typeface="Cambria Math" panose="02040503050406030204" pitchFamily="18" charset="0"/>
                      </a:rPr>
                      <m:t>∧</m:t>
                    </m:r>
                    <m:sSub>
                      <m:sSubPr>
                        <m:ctrlPr>
                          <a:rPr lang="tr-TR" sz="2000" i="1">
                            <a:latin typeface="Cambria Math" panose="02040503050406030204" pitchFamily="18" charset="0"/>
                          </a:rPr>
                        </m:ctrlPr>
                      </m:sSubPr>
                      <m:e>
                        <m:r>
                          <a:rPr lang="tr-TR" sz="2000" i="1">
                            <a:latin typeface="Cambria Math" panose="02040503050406030204" pitchFamily="18" charset="0"/>
                          </a:rPr>
                          <m:t>𝑏</m:t>
                        </m:r>
                      </m:e>
                      <m:sub>
                        <m:r>
                          <a:rPr lang="tr-TR" sz="2000" i="1">
                            <a:latin typeface="Cambria Math" panose="02040503050406030204" pitchFamily="18" charset="0"/>
                          </a:rPr>
                          <m:t>𝑖𝑗</m:t>
                        </m:r>
                      </m:sub>
                    </m:sSub>
                  </m:oMath>
                </a14:m>
                <a:r>
                  <a:rPr lang="tr-TR" sz="2000" dirty="0"/>
                  <a:t>’i bulun. A ve B'nin buluşması A ∧ B ile gösterilir.</a:t>
                </a:r>
              </a:p>
              <a:p>
                <a:pPr>
                  <a:lnSpc>
                    <a:spcPct val="150000"/>
                  </a:lnSpc>
                </a:pPr>
                <a:r>
                  <a:rPr lang="tr-TR" sz="1600" dirty="0"/>
                  <a:t>Sıfır-bir matrislerinin birleşimini ve buluşmasını bulun: </a:t>
                </a:r>
                <a14:m>
                  <m:oMath xmlns:m="http://schemas.openxmlformats.org/officeDocument/2006/math">
                    <m:r>
                      <m:rPr>
                        <m:sty m:val="p"/>
                      </m:rPr>
                      <a:rPr lang="tr-TR" sz="1600" dirty="0" smtClean="0">
                        <a:latin typeface="Cambria Math" panose="02040503050406030204" pitchFamily="18" charset="0"/>
                      </a:rPr>
                      <m:t>A</m:t>
                    </m:r>
                    <m:r>
                      <a:rPr lang="tr-TR" sz="1600" b="0" i="0" dirty="0" smtClean="0">
                        <a:latin typeface="Cambria Math" panose="02040503050406030204" pitchFamily="18" charset="0"/>
                      </a:rPr>
                      <m:t>=</m:t>
                    </m:r>
                    <m:d>
                      <m:dPr>
                        <m:begChr m:val="["/>
                        <m:endChr m:val="]"/>
                        <m:ctrlPr>
                          <a:rPr lang="tr-TR" sz="1600" i="1" smtClean="0">
                            <a:latin typeface="Cambria Math" panose="02040503050406030204" pitchFamily="18" charset="0"/>
                          </a:rPr>
                        </m:ctrlPr>
                      </m:dPr>
                      <m:e>
                        <m:m>
                          <m:mPr>
                            <m:mcs>
                              <m:mc>
                                <m:mcPr>
                                  <m:count m:val="3"/>
                                  <m:mcJc m:val="center"/>
                                </m:mcPr>
                              </m:mc>
                            </m:mcs>
                            <m:ctrlPr>
                              <a:rPr lang="tr-TR" sz="1600" i="1" smtClean="0">
                                <a:latin typeface="Cambria Math" panose="02040503050406030204" pitchFamily="18" charset="0"/>
                              </a:rPr>
                            </m:ctrlPr>
                          </m:mPr>
                          <m:mr>
                            <m:e>
                              <m:r>
                                <m:rPr>
                                  <m:brk m:alnAt="7"/>
                                </m:rPr>
                                <a:rPr lang="tr-TR" sz="1600" b="0" i="1" smtClean="0">
                                  <a:latin typeface="Cambria Math" panose="02040503050406030204" pitchFamily="18" charset="0"/>
                                </a:rPr>
                                <m:t>1</m:t>
                              </m:r>
                            </m:e>
                            <m:e>
                              <m:r>
                                <a:rPr lang="tr-TR" sz="1600" b="0" i="1" smtClean="0">
                                  <a:latin typeface="Cambria Math" panose="02040503050406030204" pitchFamily="18" charset="0"/>
                                </a:rPr>
                                <m:t>0</m:t>
                              </m:r>
                            </m:e>
                            <m:e>
                              <m:r>
                                <a:rPr lang="tr-TR" sz="1600" b="0" i="1" smtClean="0">
                                  <a:latin typeface="Cambria Math" panose="02040503050406030204" pitchFamily="18" charset="0"/>
                                </a:rPr>
                                <m:t>1</m:t>
                              </m:r>
                            </m:e>
                          </m:mr>
                          <m:mr>
                            <m:e>
                              <m:r>
                                <a:rPr lang="tr-TR" sz="1600" b="0" i="1" smtClean="0">
                                  <a:latin typeface="Cambria Math" panose="02040503050406030204" pitchFamily="18" charset="0"/>
                                </a:rPr>
                                <m:t>0</m:t>
                              </m:r>
                            </m:e>
                            <m:e>
                              <m:r>
                                <a:rPr lang="tr-TR" sz="1600" b="0" i="1" smtClean="0">
                                  <a:latin typeface="Cambria Math" panose="02040503050406030204" pitchFamily="18" charset="0"/>
                                </a:rPr>
                                <m:t>1</m:t>
                              </m:r>
                            </m:e>
                            <m:e>
                              <m:r>
                                <a:rPr lang="tr-TR" sz="1600" b="0" i="1" smtClean="0">
                                  <a:latin typeface="Cambria Math" panose="02040503050406030204" pitchFamily="18" charset="0"/>
                                </a:rPr>
                                <m:t>0</m:t>
                              </m:r>
                            </m:e>
                          </m:mr>
                        </m:m>
                      </m:e>
                    </m:d>
                    <m:r>
                      <a:rPr lang="tr-TR" sz="1600" b="0" i="1" smtClean="0">
                        <a:latin typeface="Cambria Math" panose="02040503050406030204" pitchFamily="18" charset="0"/>
                      </a:rPr>
                      <m:t> </m:t>
                    </m:r>
                    <m:r>
                      <a:rPr lang="tr-TR" sz="1600" b="0" i="1" smtClean="0">
                        <a:latin typeface="Cambria Math" panose="02040503050406030204" pitchFamily="18" charset="0"/>
                      </a:rPr>
                      <m:t>𝑣𝑒</m:t>
                    </m:r>
                    <m:r>
                      <a:rPr lang="tr-TR" sz="1600" b="0" i="0" smtClean="0">
                        <a:latin typeface="Cambria Math" panose="02040503050406030204" pitchFamily="18" charset="0"/>
                      </a:rPr>
                      <m:t> </m:t>
                    </m:r>
                    <m:r>
                      <m:rPr>
                        <m:sty m:val="p"/>
                      </m:rPr>
                      <a:rPr lang="tr-TR" sz="1600" b="0" i="0" smtClean="0">
                        <a:latin typeface="Cambria Math" panose="02040503050406030204" pitchFamily="18" charset="0"/>
                      </a:rPr>
                      <m:t>B</m:t>
                    </m:r>
                    <m:r>
                      <a:rPr lang="tr-TR" sz="1600" dirty="0">
                        <a:latin typeface="Cambria Math" panose="02040503050406030204" pitchFamily="18" charset="0"/>
                      </a:rPr>
                      <m:t>=</m:t>
                    </m:r>
                    <m:d>
                      <m:dPr>
                        <m:begChr m:val="["/>
                        <m:endChr m:val="]"/>
                        <m:ctrlPr>
                          <a:rPr lang="tr-TR" sz="1600" i="1" smtClean="0">
                            <a:latin typeface="Cambria Math" panose="02040503050406030204" pitchFamily="18" charset="0"/>
                          </a:rPr>
                        </m:ctrlPr>
                      </m:dPr>
                      <m:e>
                        <m:m>
                          <m:mPr>
                            <m:mcs>
                              <m:mc>
                                <m:mcPr>
                                  <m:count m:val="3"/>
                                  <m:mcJc m:val="center"/>
                                </m:mcPr>
                              </m:mc>
                            </m:mcs>
                            <m:ctrlPr>
                              <a:rPr lang="tr-TR" sz="1600" i="1" smtClean="0">
                                <a:latin typeface="Cambria Math" panose="02040503050406030204" pitchFamily="18" charset="0"/>
                              </a:rPr>
                            </m:ctrlPr>
                          </m:mPr>
                          <m:mr>
                            <m:e>
                              <m:r>
                                <m:rPr>
                                  <m:brk m:alnAt="7"/>
                                </m:rPr>
                                <a:rPr lang="tr-TR" sz="1600" b="0" i="1" smtClean="0">
                                  <a:latin typeface="Cambria Math" panose="02040503050406030204" pitchFamily="18" charset="0"/>
                                </a:rPr>
                                <m:t>0</m:t>
                              </m:r>
                            </m:e>
                            <m:e>
                              <m:r>
                                <a:rPr lang="tr-TR" sz="1600" b="0" i="1" smtClean="0">
                                  <a:latin typeface="Cambria Math" panose="02040503050406030204" pitchFamily="18" charset="0"/>
                                </a:rPr>
                                <m:t>1</m:t>
                              </m:r>
                            </m:e>
                            <m:e>
                              <m:r>
                                <a:rPr lang="tr-TR" sz="1600" b="0" i="1" smtClean="0">
                                  <a:latin typeface="Cambria Math" panose="02040503050406030204" pitchFamily="18" charset="0"/>
                                </a:rPr>
                                <m:t>0</m:t>
                              </m:r>
                            </m:e>
                          </m:mr>
                          <m:mr>
                            <m:e>
                              <m:r>
                                <a:rPr lang="tr-TR" sz="1600" b="0" i="1" smtClean="0">
                                  <a:latin typeface="Cambria Math" panose="02040503050406030204" pitchFamily="18" charset="0"/>
                                </a:rPr>
                                <m:t>1</m:t>
                              </m:r>
                            </m:e>
                            <m:e>
                              <m:r>
                                <a:rPr lang="tr-TR" sz="1600" b="0" i="1" smtClean="0">
                                  <a:latin typeface="Cambria Math" panose="02040503050406030204" pitchFamily="18" charset="0"/>
                                </a:rPr>
                                <m:t>1</m:t>
                              </m:r>
                            </m:e>
                            <m:e>
                              <m:r>
                                <a:rPr lang="tr-TR" sz="1600" b="0" i="1" smtClean="0">
                                  <a:latin typeface="Cambria Math" panose="02040503050406030204" pitchFamily="18" charset="0"/>
                                </a:rPr>
                                <m:t>0</m:t>
                              </m:r>
                            </m:e>
                          </m:mr>
                        </m:m>
                      </m:e>
                    </m:d>
                  </m:oMath>
                </a14:m>
                <a:endParaRPr lang="en-US" sz="1600" dirty="0"/>
              </a:p>
              <a:p>
                <a:pPr>
                  <a:lnSpc>
                    <a:spcPct val="150000"/>
                  </a:lnSpc>
                </a:pPr>
                <a:r>
                  <a:rPr lang="tr-TR" sz="1600" dirty="0"/>
                  <a:t>A ve B'nin birleşiminin: </a:t>
                </a:r>
                <a14:m>
                  <m:oMath xmlns:m="http://schemas.openxmlformats.org/officeDocument/2006/math">
                    <m:r>
                      <a:rPr lang="tr-TR" sz="1600" b="0" i="1" smtClean="0">
                        <a:latin typeface="Cambria Math" panose="02040503050406030204" pitchFamily="18" charset="0"/>
                      </a:rPr>
                      <m:t>𝐴</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rPr>
                      <m:t>𝐵</m:t>
                    </m:r>
                    <m:r>
                      <a:rPr lang="tr-TR" sz="1600" b="0" i="1" smtClean="0">
                        <a:latin typeface="Cambria Math" panose="02040503050406030204" pitchFamily="18" charset="0"/>
                      </a:rPr>
                      <m:t>=</m:t>
                    </m:r>
                    <m:d>
                      <m:dPr>
                        <m:begChr m:val="["/>
                        <m:endChr m:val="]"/>
                        <m:ctrlPr>
                          <a:rPr lang="tr-TR" sz="1600" b="0" i="1" smtClean="0">
                            <a:latin typeface="Cambria Math" panose="02040503050406030204" pitchFamily="18" charset="0"/>
                          </a:rPr>
                        </m:ctrlPr>
                      </m:dPr>
                      <m:e>
                        <m:m>
                          <m:mPr>
                            <m:mcs>
                              <m:mc>
                                <m:mcPr>
                                  <m:count m:val="3"/>
                                  <m:mcJc m:val="center"/>
                                </m:mcPr>
                              </m:mc>
                            </m:mcs>
                            <m:ctrlPr>
                              <a:rPr lang="tr-TR" sz="1600" b="0" i="1" smtClean="0">
                                <a:latin typeface="Cambria Math" panose="02040503050406030204" pitchFamily="18" charset="0"/>
                              </a:rPr>
                            </m:ctrlPr>
                          </m:mPr>
                          <m:mr>
                            <m:e>
                              <m:r>
                                <m:rPr>
                                  <m:brk m:alnAt="7"/>
                                </m:rPr>
                                <a:rPr lang="tr-TR" sz="1600" b="0" i="1" smtClean="0">
                                  <a:latin typeface="Cambria Math" panose="02040503050406030204" pitchFamily="18" charset="0"/>
                                </a:rPr>
                                <m:t>1</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0</m:t>
                              </m:r>
                            </m:e>
                            <m:e>
                              <m:r>
                                <a:rPr lang="tr-TR" sz="1600" b="0" i="1" smtClean="0">
                                  <a:latin typeface="Cambria Math" panose="02040503050406030204" pitchFamily="18" charset="0"/>
                                </a:rPr>
                                <m:t>0</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1</m:t>
                              </m:r>
                            </m:e>
                            <m:e>
                              <m:r>
                                <a:rPr lang="tr-TR" sz="1600" b="0" i="1" smtClean="0">
                                  <a:latin typeface="Cambria Math" panose="02040503050406030204" pitchFamily="18" charset="0"/>
                                </a:rPr>
                                <m:t>1</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0</m:t>
                              </m:r>
                            </m:e>
                          </m:mr>
                          <m:mr>
                            <m:e>
                              <m:r>
                                <a:rPr lang="tr-TR" sz="1600" b="0" i="1" smtClean="0">
                                  <a:latin typeface="Cambria Math" panose="02040503050406030204" pitchFamily="18" charset="0"/>
                                </a:rPr>
                                <m:t>0</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1</m:t>
                              </m:r>
                            </m:e>
                            <m:e>
                              <m:r>
                                <a:rPr lang="tr-TR" sz="1600" b="0" i="1" smtClean="0">
                                  <a:latin typeface="Cambria Math" panose="02040503050406030204" pitchFamily="18" charset="0"/>
                                </a:rPr>
                                <m:t>1</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1</m:t>
                              </m:r>
                            </m:e>
                            <m:e>
                              <m:r>
                                <a:rPr lang="tr-TR" sz="1600" b="0" i="1" smtClean="0">
                                  <a:latin typeface="Cambria Math" panose="02040503050406030204" pitchFamily="18" charset="0"/>
                                </a:rPr>
                                <m:t>0</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0</m:t>
                              </m:r>
                            </m:e>
                          </m:mr>
                        </m:m>
                      </m:e>
                    </m:d>
                    <m:r>
                      <a:rPr lang="tr-TR" sz="1600" b="0" i="1" smtClean="0">
                        <a:latin typeface="Cambria Math" panose="02040503050406030204" pitchFamily="18" charset="0"/>
                      </a:rPr>
                      <m:t>=</m:t>
                    </m:r>
                    <m:d>
                      <m:dPr>
                        <m:begChr m:val="["/>
                        <m:endChr m:val="]"/>
                        <m:ctrlPr>
                          <a:rPr lang="tr-TR" sz="1600" b="0" i="1" smtClean="0">
                            <a:latin typeface="Cambria Math" panose="02040503050406030204" pitchFamily="18" charset="0"/>
                          </a:rPr>
                        </m:ctrlPr>
                      </m:dPr>
                      <m:e>
                        <m:m>
                          <m:mPr>
                            <m:mcs>
                              <m:mc>
                                <m:mcPr>
                                  <m:count m:val="3"/>
                                  <m:mcJc m:val="center"/>
                                </m:mcPr>
                              </m:mc>
                            </m:mcs>
                            <m:ctrlPr>
                              <a:rPr lang="tr-TR" sz="1600" b="0" i="1" smtClean="0">
                                <a:latin typeface="Cambria Math" panose="02040503050406030204" pitchFamily="18" charset="0"/>
                              </a:rPr>
                            </m:ctrlPr>
                          </m:mPr>
                          <m:mr>
                            <m:e>
                              <m:r>
                                <m:rPr>
                                  <m:brk m:alnAt="7"/>
                                </m:rPr>
                                <a:rPr lang="tr-TR" sz="1600" b="0" i="1" smtClean="0">
                                  <a:latin typeface="Cambria Math" panose="02040503050406030204" pitchFamily="18" charset="0"/>
                                </a:rPr>
                                <m:t>1</m:t>
                              </m:r>
                            </m:e>
                            <m:e>
                              <m:r>
                                <a:rPr lang="tr-TR" sz="1600" b="0" i="1" smtClean="0">
                                  <a:latin typeface="Cambria Math" panose="02040503050406030204" pitchFamily="18" charset="0"/>
                                </a:rPr>
                                <m:t>1</m:t>
                              </m:r>
                            </m:e>
                            <m:e>
                              <m:r>
                                <a:rPr lang="tr-TR" sz="1600" b="0" i="1" smtClean="0">
                                  <a:latin typeface="Cambria Math" panose="02040503050406030204" pitchFamily="18" charset="0"/>
                                </a:rPr>
                                <m:t>1</m:t>
                              </m:r>
                            </m:e>
                          </m:mr>
                          <m:mr>
                            <m:e>
                              <m:r>
                                <a:rPr lang="tr-TR" sz="1600" b="0" i="1" smtClean="0">
                                  <a:latin typeface="Cambria Math" panose="02040503050406030204" pitchFamily="18" charset="0"/>
                                </a:rPr>
                                <m:t>1</m:t>
                              </m:r>
                            </m:e>
                            <m:e>
                              <m:r>
                                <a:rPr lang="tr-TR" sz="1600" b="0" i="1" smtClean="0">
                                  <a:latin typeface="Cambria Math" panose="02040503050406030204" pitchFamily="18" charset="0"/>
                                </a:rPr>
                                <m:t>1</m:t>
                              </m:r>
                            </m:e>
                            <m:e>
                              <m:r>
                                <a:rPr lang="tr-TR" sz="1600" b="0" i="1" smtClean="0">
                                  <a:latin typeface="Cambria Math" panose="02040503050406030204" pitchFamily="18" charset="0"/>
                                </a:rPr>
                                <m:t>0</m:t>
                              </m:r>
                            </m:e>
                          </m:mr>
                        </m:m>
                      </m:e>
                    </m:d>
                  </m:oMath>
                </a14:m>
                <a:endParaRPr lang="en-US" sz="16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a:stretch>
              </a:blipFill>
            </p:spPr>
            <p:txBody>
              <a:bodyPr/>
              <a:lstStyle/>
              <a:p>
                <a:r>
                  <a:rPr lang="en-TR">
                    <a:noFill/>
                  </a:rPr>
                  <a:t> </a:t>
                </a:r>
              </a:p>
            </p:txBody>
          </p:sp>
        </mc:Fallback>
      </mc:AlternateContent>
    </p:spTree>
    <p:extLst>
      <p:ext uri="{BB962C8B-B14F-4D97-AF65-F5344CB8AC3E}">
        <p14:creationId xmlns:p14="http://schemas.microsoft.com/office/powerpoint/2010/main" val="217577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Sıfır-bir Matrislerin </a:t>
            </a:r>
            <a:r>
              <a:rPr lang="tr-TR" dirty="0" err="1">
                <a:solidFill>
                  <a:srgbClr val="00B0F0"/>
                </a:solidFill>
              </a:rPr>
              <a:t>Boole</a:t>
            </a:r>
            <a:r>
              <a:rPr lang="tr-TR" dirty="0">
                <a:solidFill>
                  <a:srgbClr val="00B0F0"/>
                </a:solidFill>
              </a:rPr>
              <a:t> Çarpımı</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14:m>
                  <m:oMath xmlns:m="http://schemas.openxmlformats.org/officeDocument/2006/math">
                    <m:r>
                      <a:rPr lang="tr-TR" sz="2000" b="0" i="1" smtClean="0">
                        <a:latin typeface="Cambria Math" panose="02040503050406030204" pitchFamily="18" charset="0"/>
                      </a:rPr>
                      <m:t>𝐴</m:t>
                    </m:r>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oMath>
                </a14:m>
                <a:r>
                  <a:rPr lang="tr-TR" sz="2000" dirty="0"/>
                  <a:t> bir </a:t>
                </a:r>
                <a:r>
                  <a:rPr lang="tr-TR" sz="2000" dirty="0" err="1"/>
                  <a:t>m×k</a:t>
                </a:r>
                <a:r>
                  <a:rPr lang="tr-TR" sz="2000" dirty="0"/>
                  <a:t> sıfır-bir matrisi ve </a:t>
                </a:r>
                <a14:m>
                  <m:oMath xmlns:m="http://schemas.openxmlformats.org/officeDocument/2006/math">
                    <m:r>
                      <a:rPr lang="tr-TR" sz="2000" b="0" i="1" smtClean="0">
                        <a:latin typeface="Cambria Math" panose="02040503050406030204" pitchFamily="18" charset="0"/>
                      </a:rPr>
                      <m:t>𝐵</m:t>
                    </m:r>
                    <m:r>
                      <a:rPr lang="tr-TR" sz="2000" b="0" i="1" smtClean="0">
                        <a:latin typeface="Cambria Math" panose="02040503050406030204" pitchFamily="18" charset="0"/>
                      </a:rPr>
                      <m:t>=[</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𝑏</m:t>
                        </m:r>
                      </m:e>
                      <m:sub>
                        <m:r>
                          <a:rPr lang="tr-TR" sz="2000" b="0" i="1" smtClean="0">
                            <a:latin typeface="Cambria Math" panose="02040503050406030204" pitchFamily="18" charset="0"/>
                          </a:rPr>
                          <m:t>𝑖𝑗</m:t>
                        </m:r>
                      </m:sub>
                    </m:sSub>
                    <m:r>
                      <a:rPr lang="tr-TR" sz="2000" b="0" i="1" smtClean="0">
                        <a:latin typeface="Cambria Math" panose="02040503050406030204" pitchFamily="18" charset="0"/>
                      </a:rPr>
                      <m:t>]</m:t>
                    </m:r>
                  </m:oMath>
                </a14:m>
                <a:r>
                  <a:rPr lang="tr-TR" sz="2000" dirty="0"/>
                  <a:t> bir </a:t>
                </a:r>
                <a:r>
                  <a:rPr lang="tr-TR" sz="2000" dirty="0" err="1"/>
                  <a:t>k×n</a:t>
                </a:r>
                <a:r>
                  <a:rPr lang="tr-TR" sz="2000" dirty="0"/>
                  <a:t> sıfır-bir matrisi olsun. O zaman A ve B’nin </a:t>
                </a:r>
                <a14:m>
                  <m:oMath xmlns:m="http://schemas.openxmlformats.org/officeDocument/2006/math">
                    <m:r>
                      <a:rPr lang="tr-TR" sz="2000" b="0" i="1" smtClean="0">
                        <a:latin typeface="Cambria Math" panose="02040503050406030204" pitchFamily="18" charset="0"/>
                      </a:rPr>
                      <m:t>𝐴</m:t>
                    </m:r>
                    <m:r>
                      <a:rPr lang="tr-TR" sz="2000" b="0" i="1" smtClean="0">
                        <a:latin typeface="Cambria Math" panose="02040503050406030204" pitchFamily="18" charset="0"/>
                        <a:ea typeface="Cambria Math" panose="02040503050406030204" pitchFamily="18" charset="0"/>
                      </a:rPr>
                      <m:t>⨀</m:t>
                    </m:r>
                    <m:r>
                      <a:rPr lang="tr-TR" sz="2000" b="0" i="1" smtClean="0">
                        <a:latin typeface="Cambria Math" panose="02040503050406030204" pitchFamily="18" charset="0"/>
                      </a:rPr>
                      <m:t>𝐵</m:t>
                    </m:r>
                  </m:oMath>
                </a14:m>
                <a:r>
                  <a:rPr lang="tr-TR" sz="2000" dirty="0"/>
                  <a:t> ile gösterilen </a:t>
                </a:r>
                <a:r>
                  <a:rPr lang="tr-TR" sz="2000" dirty="0" err="1"/>
                  <a:t>Boole</a:t>
                </a:r>
                <a:r>
                  <a:rPr lang="tr-TR" sz="2000" dirty="0"/>
                  <a:t> çarpımı, (i, j ) inci girişi </a:t>
                </a:r>
                <a14:m>
                  <m:oMath xmlns:m="http://schemas.openxmlformats.org/officeDocument/2006/math">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𝑐</m:t>
                        </m:r>
                      </m:e>
                      <m:sub>
                        <m:r>
                          <a:rPr lang="tr-TR" sz="2000" b="0" i="1" smtClean="0">
                            <a:latin typeface="Cambria Math" panose="02040503050406030204" pitchFamily="18" charset="0"/>
                          </a:rPr>
                          <m:t>𝑖𝑗</m:t>
                        </m:r>
                      </m:sub>
                    </m:sSub>
                  </m:oMath>
                </a14:m>
                <a:r>
                  <a:rPr lang="tr-TR" sz="2000" dirty="0"/>
                  <a:t> olan </a:t>
                </a:r>
                <a:r>
                  <a:rPr lang="tr-TR" sz="2000" dirty="0" err="1"/>
                  <a:t>m×n</a:t>
                </a:r>
                <a:r>
                  <a:rPr lang="tr-TR" sz="2000" dirty="0"/>
                  <a:t> matrisidir. </a:t>
                </a:r>
              </a:p>
              <a:p>
                <a:pPr>
                  <a:lnSpc>
                    <a:spcPct val="150000"/>
                  </a:lnSpc>
                </a:pPr>
                <a14:m>
                  <m:oMath xmlns:m="http://schemas.openxmlformats.org/officeDocument/2006/math">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𝑐</m:t>
                        </m:r>
                      </m:e>
                      <m:sub>
                        <m:r>
                          <a:rPr lang="tr-TR" sz="1600" b="0" i="1" smtClean="0">
                            <a:latin typeface="Cambria Math" panose="02040503050406030204" pitchFamily="18" charset="0"/>
                          </a:rPr>
                          <m:t>𝑖𝑗</m:t>
                        </m:r>
                      </m:sub>
                    </m:sSub>
                    <m:r>
                      <a:rPr lang="tr-TR" sz="1600" b="0" i="1" smtClean="0">
                        <a:latin typeface="Cambria Math" panose="02040503050406030204" pitchFamily="18" charset="0"/>
                      </a:rPr>
                      <m:t>=</m:t>
                    </m:r>
                    <m:d>
                      <m:dPr>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𝑖</m:t>
                            </m:r>
                            <m:r>
                              <a:rPr lang="tr-TR" sz="1600" b="0" i="1" smtClean="0">
                                <a:latin typeface="Cambria Math" panose="02040503050406030204" pitchFamily="18" charset="0"/>
                              </a:rPr>
                              <m:t>1</m:t>
                            </m:r>
                          </m:sub>
                        </m:sSub>
                        <m:sSub>
                          <m:sSubPr>
                            <m:ctrlPr>
                              <a:rPr lang="tr-TR" sz="1600" b="0" i="1" smtClean="0">
                                <a:latin typeface="Cambria Math" panose="02040503050406030204" pitchFamily="18" charset="0"/>
                              </a:rPr>
                            </m:ctrlPr>
                          </m:sSubPr>
                          <m:e>
                            <m:r>
                              <a:rPr lang="tr-TR" sz="1600" i="1" smtClean="0">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rPr>
                              <m:t>𝑏</m:t>
                            </m:r>
                          </m:e>
                          <m:sub>
                            <m:r>
                              <a:rPr lang="tr-TR" sz="1600" b="0" i="1" smtClean="0">
                                <a:latin typeface="Cambria Math" panose="02040503050406030204" pitchFamily="18" charset="0"/>
                              </a:rPr>
                              <m:t>1</m:t>
                            </m:r>
                            <m:r>
                              <a:rPr lang="tr-TR" sz="1600" b="0" i="1" smtClean="0">
                                <a:latin typeface="Cambria Math" panose="02040503050406030204" pitchFamily="18" charset="0"/>
                              </a:rPr>
                              <m:t>𝑗</m:t>
                            </m:r>
                          </m:sub>
                        </m:sSub>
                      </m:e>
                    </m:d>
                    <m:r>
                      <a:rPr lang="tr-TR" sz="1600" i="1">
                        <a:latin typeface="Cambria Math" panose="02040503050406030204" pitchFamily="18" charset="0"/>
                        <a:ea typeface="Cambria Math" panose="02040503050406030204" pitchFamily="18" charset="0"/>
                      </a:rPr>
                      <m:t>∨</m:t>
                    </m:r>
                    <m:d>
                      <m:dPr>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𝑖</m:t>
                            </m:r>
                            <m:r>
                              <a:rPr lang="tr-TR" sz="1600" b="0" i="1" smtClean="0">
                                <a:latin typeface="Cambria Math" panose="02040503050406030204" pitchFamily="18" charset="0"/>
                              </a:rPr>
                              <m:t>2</m:t>
                            </m:r>
                          </m:sub>
                        </m:sSub>
                        <m:r>
                          <a:rPr lang="tr-TR" sz="1600" i="1" smtClean="0">
                            <a:latin typeface="Cambria Math" panose="02040503050406030204" pitchFamily="18" charset="0"/>
                            <a:ea typeface="Cambria Math" panose="02040503050406030204" pitchFamily="18" charset="0"/>
                          </a:rPr>
                          <m:t>∧</m:t>
                        </m:r>
                        <m:sSub>
                          <m:sSubPr>
                            <m:ctrlPr>
                              <a:rPr lang="tr-TR" sz="1600" b="0" i="1" smtClean="0">
                                <a:latin typeface="Cambria Math" panose="02040503050406030204" pitchFamily="18" charset="0"/>
                                <a:ea typeface="Cambria Math" panose="02040503050406030204" pitchFamily="18" charset="0"/>
                              </a:rPr>
                            </m:ctrlPr>
                          </m:sSubPr>
                          <m:e>
                            <m:r>
                              <a:rPr lang="tr-TR" sz="1600" b="0" i="1" smtClean="0">
                                <a:latin typeface="Cambria Math" panose="02040503050406030204" pitchFamily="18" charset="0"/>
                                <a:ea typeface="Cambria Math" panose="02040503050406030204" pitchFamily="18" charset="0"/>
                              </a:rPr>
                              <m:t>𝑏</m:t>
                            </m:r>
                          </m:e>
                          <m:sub>
                            <m:r>
                              <a:rPr lang="tr-TR" sz="1600" b="0" i="1" smtClean="0">
                                <a:latin typeface="Cambria Math" panose="02040503050406030204" pitchFamily="18" charset="0"/>
                                <a:ea typeface="Cambria Math" panose="02040503050406030204" pitchFamily="18" charset="0"/>
                              </a:rPr>
                              <m:t>2</m:t>
                            </m:r>
                            <m:r>
                              <a:rPr lang="tr-TR" sz="1600" b="0" i="1" smtClean="0">
                                <a:latin typeface="Cambria Math" panose="02040503050406030204" pitchFamily="18" charset="0"/>
                                <a:ea typeface="Cambria Math" panose="02040503050406030204" pitchFamily="18" charset="0"/>
                              </a:rPr>
                              <m:t>𝑗</m:t>
                            </m:r>
                          </m:sub>
                        </m:sSub>
                      </m:e>
                    </m:d>
                    <m:r>
                      <a:rPr lang="tr-TR" sz="1600" b="0" i="1" smtClean="0">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rPr>
                      <m:t>…</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rPr>
                      <m:t>(</m:t>
                    </m:r>
                    <m:sSub>
                      <m:sSubPr>
                        <m:ctrlPr>
                          <a:rPr lang="tr-TR" sz="1600" b="0" i="1" smtClean="0">
                            <a:latin typeface="Cambria Math" panose="02040503050406030204" pitchFamily="18" charset="0"/>
                          </a:rPr>
                        </m:ctrlPr>
                      </m:sSubPr>
                      <m:e>
                        <m:r>
                          <a:rPr lang="tr-TR" sz="1600" b="0" i="1" smtClean="0">
                            <a:latin typeface="Cambria Math" panose="02040503050406030204" pitchFamily="18" charset="0"/>
                          </a:rPr>
                          <m:t>𝑎</m:t>
                        </m:r>
                      </m:e>
                      <m:sub>
                        <m:r>
                          <a:rPr lang="tr-TR" sz="1600" b="0" i="1" smtClean="0">
                            <a:latin typeface="Cambria Math" panose="02040503050406030204" pitchFamily="18" charset="0"/>
                          </a:rPr>
                          <m:t>𝑖𝑘</m:t>
                        </m:r>
                      </m:sub>
                    </m:sSub>
                    <m:r>
                      <a:rPr lang="tr-TR" sz="1600" i="1" smtClean="0">
                        <a:latin typeface="Cambria Math" panose="02040503050406030204" pitchFamily="18" charset="0"/>
                        <a:ea typeface="Cambria Math" panose="02040503050406030204" pitchFamily="18" charset="0"/>
                      </a:rPr>
                      <m:t>∧</m:t>
                    </m:r>
                    <m:sSub>
                      <m:sSubPr>
                        <m:ctrlPr>
                          <a:rPr lang="tr-TR" sz="1600" b="0" i="1" smtClean="0">
                            <a:latin typeface="Cambria Math" panose="02040503050406030204" pitchFamily="18" charset="0"/>
                            <a:ea typeface="Cambria Math" panose="02040503050406030204" pitchFamily="18" charset="0"/>
                          </a:rPr>
                        </m:ctrlPr>
                      </m:sSubPr>
                      <m:e>
                        <m:r>
                          <a:rPr lang="tr-TR" sz="1600" b="0" i="1" smtClean="0">
                            <a:latin typeface="Cambria Math" panose="02040503050406030204" pitchFamily="18" charset="0"/>
                            <a:ea typeface="Cambria Math" panose="02040503050406030204" pitchFamily="18" charset="0"/>
                          </a:rPr>
                          <m:t>𝑏</m:t>
                        </m:r>
                      </m:e>
                      <m:sub>
                        <m:r>
                          <a:rPr lang="tr-TR" sz="1600" b="0" i="1" smtClean="0">
                            <a:latin typeface="Cambria Math" panose="02040503050406030204" pitchFamily="18" charset="0"/>
                            <a:ea typeface="Cambria Math" panose="02040503050406030204" pitchFamily="18" charset="0"/>
                          </a:rPr>
                          <m:t>𝑘𝑗</m:t>
                        </m:r>
                      </m:sub>
                    </m:sSub>
                    <m:r>
                      <a:rPr lang="tr-TR" sz="1600" b="0" i="1" smtClean="0">
                        <a:latin typeface="Cambria Math" panose="02040503050406030204" pitchFamily="18" charset="0"/>
                      </a:rPr>
                      <m:t>)</m:t>
                    </m:r>
                  </m:oMath>
                </a14:m>
                <a:endParaRPr lang="en-US" sz="1600" dirty="0"/>
              </a:p>
              <a:p>
                <a:pPr>
                  <a:lnSpc>
                    <a:spcPct val="150000"/>
                  </a:lnSpc>
                </a:pPr>
                <a:endParaRPr lang="en-US" sz="1600" dirty="0"/>
              </a:p>
              <a:p>
                <a:pPr>
                  <a:lnSpc>
                    <a:spcPct val="150000"/>
                  </a:lnSpc>
                </a:pPr>
                <a:r>
                  <a:rPr lang="tr-TR" sz="1600" dirty="0"/>
                  <a:t>A ve B'nin </a:t>
                </a:r>
                <a:r>
                  <a:rPr lang="tr-TR" sz="1600" dirty="0" err="1"/>
                  <a:t>Boole</a:t>
                </a:r>
                <a:r>
                  <a:rPr lang="tr-TR" sz="1600" dirty="0"/>
                  <a:t> çarpımının, bu matrislerin sıradan çarpımına benzer bir şekilde elde edildiğine, ancak toplamanın ∨ işlemiyle ve çarpmanın ∧ işlemiyle değiştirildiğine dikkat edin. </a:t>
                </a:r>
              </a:p>
              <a:p>
                <a:pPr>
                  <a:lnSpc>
                    <a:spcPct val="150000"/>
                  </a:lnSpc>
                </a:pPr>
                <a:endParaRPr lang="en-US" sz="16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r="-724"/>
                </a:stretch>
              </a:blipFill>
            </p:spPr>
            <p:txBody>
              <a:bodyPr/>
              <a:lstStyle/>
              <a:p>
                <a:r>
                  <a:rPr lang="en-TR">
                    <a:noFill/>
                  </a:rPr>
                  <a:t> </a:t>
                </a:r>
              </a:p>
            </p:txBody>
          </p:sp>
        </mc:Fallback>
      </mc:AlternateContent>
    </p:spTree>
    <p:extLst>
      <p:ext uri="{BB962C8B-B14F-4D97-AF65-F5344CB8AC3E}">
        <p14:creationId xmlns:p14="http://schemas.microsoft.com/office/powerpoint/2010/main" val="2959735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Sıfır-bir Matrislerin </a:t>
            </a:r>
            <a:r>
              <a:rPr lang="tr-TR" dirty="0" err="1">
                <a:solidFill>
                  <a:srgbClr val="00B0F0"/>
                </a:solidFill>
              </a:rPr>
              <a:t>Boole</a:t>
            </a:r>
            <a:r>
              <a:rPr lang="tr-TR" dirty="0">
                <a:solidFill>
                  <a:srgbClr val="00B0F0"/>
                </a:solidFill>
              </a:rPr>
              <a:t> Çarpımı</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nSpc>
                    <a:spcPct val="150000"/>
                  </a:lnSpc>
                </a:pPr>
                <a:r>
                  <a:rPr lang="tr-TR" sz="2000" dirty="0"/>
                  <a:t>A kare sıfır bir matris olsun ve r pozitif bir tam sayı olsun. A'nın </a:t>
                </a:r>
                <a:r>
                  <a:rPr lang="tr-TR" sz="2000" dirty="0" err="1"/>
                  <a:t>rth</a:t>
                </a:r>
                <a:r>
                  <a:rPr lang="tr-TR" sz="2000" dirty="0"/>
                  <a:t> </a:t>
                </a:r>
                <a:r>
                  <a:rPr lang="tr-TR" sz="2000" dirty="0" err="1"/>
                  <a:t>Boole</a:t>
                </a:r>
                <a:r>
                  <a:rPr lang="tr-TR" sz="2000" dirty="0"/>
                  <a:t> gücü, A'nın r faktörlerinin </a:t>
                </a:r>
                <a:r>
                  <a:rPr lang="tr-TR" sz="2000" dirty="0" err="1"/>
                  <a:t>Boole</a:t>
                </a:r>
                <a:r>
                  <a:rPr lang="tr-TR" sz="2000" dirty="0"/>
                  <a:t> çarpımıdır. A'nın </a:t>
                </a:r>
                <a:r>
                  <a:rPr lang="tr-TR" sz="2000" dirty="0" err="1"/>
                  <a:t>rth</a:t>
                </a:r>
                <a:r>
                  <a:rPr lang="tr-TR" sz="2000" dirty="0"/>
                  <a:t> </a:t>
                </a:r>
                <a:r>
                  <a:rPr lang="tr-TR" sz="2000" dirty="0" err="1"/>
                  <a:t>Boole</a:t>
                </a:r>
                <a:r>
                  <a:rPr lang="tr-TR" sz="2000" dirty="0"/>
                  <a:t> çarpımı </a:t>
                </a:r>
                <a14:m>
                  <m:oMath xmlns:m="http://schemas.openxmlformats.org/officeDocument/2006/math">
                    <m:sSup>
                      <m:sSupPr>
                        <m:ctrlPr>
                          <a:rPr lang="tr-TR" sz="2000" b="0" i="1" smtClean="0">
                            <a:latin typeface="Cambria Math" panose="02040503050406030204" pitchFamily="18" charset="0"/>
                          </a:rPr>
                        </m:ctrlPr>
                      </m:sSupPr>
                      <m:e>
                        <m:r>
                          <a:rPr lang="tr-TR" sz="2000" b="0" i="1" smtClean="0">
                            <a:latin typeface="Cambria Math" panose="02040503050406030204" pitchFamily="18" charset="0"/>
                          </a:rPr>
                          <m:t>𝐴</m:t>
                        </m:r>
                      </m:e>
                      <m:sup>
                        <m:r>
                          <a:rPr lang="tr-TR" sz="2000" b="0" i="1" smtClean="0">
                            <a:latin typeface="Cambria Math" panose="02040503050406030204" pitchFamily="18" charset="0"/>
                          </a:rPr>
                          <m:t>[</m:t>
                        </m:r>
                        <m:r>
                          <a:rPr lang="tr-TR" sz="2000" b="0" i="1" smtClean="0">
                            <a:latin typeface="Cambria Math" panose="02040503050406030204" pitchFamily="18" charset="0"/>
                          </a:rPr>
                          <m:t>𝑟</m:t>
                        </m:r>
                        <m:r>
                          <a:rPr lang="tr-TR" sz="2000" b="0" i="1" smtClean="0">
                            <a:latin typeface="Cambria Math" panose="02040503050406030204" pitchFamily="18" charset="0"/>
                          </a:rPr>
                          <m:t>]</m:t>
                        </m:r>
                      </m:sup>
                    </m:sSup>
                  </m:oMath>
                </a14:m>
                <a:r>
                  <a:rPr lang="tr-TR" sz="2000" dirty="0"/>
                  <a:t> ile gösterilir. Buradan</a:t>
                </a:r>
              </a:p>
              <a:p>
                <a:pPr>
                  <a:lnSpc>
                    <a:spcPct val="150000"/>
                  </a:lnSpc>
                </a:pPr>
                <a14:m>
                  <m:oMath xmlns:m="http://schemas.openxmlformats.org/officeDocument/2006/math">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𝐴</m:t>
                        </m:r>
                      </m:e>
                      <m:sup>
                        <m:r>
                          <a:rPr lang="tr-TR" sz="1600" b="0" i="1" smtClean="0">
                            <a:latin typeface="Cambria Math" panose="02040503050406030204" pitchFamily="18" charset="0"/>
                          </a:rPr>
                          <m:t>[</m:t>
                        </m:r>
                        <m:r>
                          <a:rPr lang="tr-TR" sz="1600" b="0" i="1" smtClean="0">
                            <a:latin typeface="Cambria Math" panose="02040503050406030204" pitchFamily="18" charset="0"/>
                          </a:rPr>
                          <m:t>𝑟</m:t>
                        </m:r>
                        <m:r>
                          <a:rPr lang="tr-TR" sz="1600" b="0" i="1" smtClean="0">
                            <a:latin typeface="Cambria Math" panose="02040503050406030204" pitchFamily="18" charset="0"/>
                          </a:rPr>
                          <m:t>]</m:t>
                        </m:r>
                      </m:sup>
                    </m:sSup>
                    <m:r>
                      <a:rPr lang="tr-TR" sz="1600" b="0" i="1" smtClean="0">
                        <a:latin typeface="Cambria Math" panose="02040503050406030204" pitchFamily="18" charset="0"/>
                      </a:rPr>
                      <m:t>=</m:t>
                    </m:r>
                    <m:r>
                      <a:rPr lang="tr-TR" sz="1600" b="0" i="1" smtClean="0">
                        <a:latin typeface="Cambria Math" panose="02040503050406030204" pitchFamily="18" charset="0"/>
                      </a:rPr>
                      <m:t>𝐴</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𝐴</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𝐴</m:t>
                    </m:r>
                    <m:nary>
                      <m:naryPr>
                        <m:chr m:val="⨀"/>
                        <m:subHide m:val="on"/>
                        <m:supHide m:val="on"/>
                        <m:ctrlPr>
                          <a:rPr lang="tr-TR" sz="1600" b="0" i="1" smtClean="0">
                            <a:latin typeface="Cambria Math" panose="02040503050406030204" pitchFamily="18" charset="0"/>
                            <a:ea typeface="Cambria Math" panose="02040503050406030204" pitchFamily="18" charset="0"/>
                          </a:rPr>
                        </m:ctrlPr>
                      </m:naryPr>
                      <m:sub/>
                      <m:sup/>
                      <m:e>
                        <m:r>
                          <a:rPr lang="tr-TR" sz="1600" b="0" i="1" smtClean="0">
                            <a:latin typeface="Cambria Math" panose="02040503050406030204" pitchFamily="18" charset="0"/>
                            <a:ea typeface="Cambria Math" panose="02040503050406030204" pitchFamily="18" charset="0"/>
                          </a:rPr>
                          <m:t>…</m:t>
                        </m:r>
                        <m:r>
                          <a:rPr lang="tr-TR" sz="1600" i="1">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𝐴</m:t>
                        </m:r>
                      </m:e>
                    </m:nary>
                    <m:r>
                      <a:rPr lang="tr-TR" sz="1600" b="0" i="1" smtClean="0">
                        <a:latin typeface="Cambria Math" panose="02040503050406030204" pitchFamily="18" charset="0"/>
                        <a:ea typeface="Cambria Math" panose="02040503050406030204" pitchFamily="18" charset="0"/>
                      </a:rPr>
                      <m:t> (</m:t>
                    </m:r>
                    <m:r>
                      <a:rPr lang="tr-TR" sz="1600" b="0" i="1" smtClean="0">
                        <a:latin typeface="Cambria Math" panose="02040503050406030204" pitchFamily="18" charset="0"/>
                        <a:ea typeface="Cambria Math" panose="02040503050406030204" pitchFamily="18" charset="0"/>
                      </a:rPr>
                      <m:t>𝑟</m:t>
                    </m:r>
                    <m:r>
                      <a:rPr lang="tr-TR" sz="1600" b="0" i="1" smtClean="0">
                        <a:latin typeface="Cambria Math" panose="02040503050406030204" pitchFamily="18" charset="0"/>
                        <a:ea typeface="Cambria Math" panose="02040503050406030204" pitchFamily="18" charset="0"/>
                      </a:rPr>
                      <m:t> </m:t>
                    </m:r>
                    <m:r>
                      <a:rPr lang="tr-TR" sz="1600" b="0" i="1" smtClean="0">
                        <a:latin typeface="Cambria Math" panose="02040503050406030204" pitchFamily="18" charset="0"/>
                        <a:ea typeface="Cambria Math" panose="02040503050406030204" pitchFamily="18" charset="0"/>
                      </a:rPr>
                      <m:t>𝑘𝑒𝑟𝑒</m:t>
                    </m:r>
                    <m:r>
                      <a:rPr lang="tr-TR" sz="1600" b="0" i="1" smtClean="0">
                        <a:latin typeface="Cambria Math" panose="02040503050406030204" pitchFamily="18" charset="0"/>
                        <a:ea typeface="Cambria Math" panose="02040503050406030204" pitchFamily="18" charset="0"/>
                      </a:rPr>
                      <m:t>)</m:t>
                    </m:r>
                  </m:oMath>
                </a14:m>
                <a:endParaRPr lang="en-US" sz="16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483"/>
                </a:stretch>
              </a:blipFill>
            </p:spPr>
            <p:txBody>
              <a:bodyPr/>
              <a:lstStyle/>
              <a:p>
                <a:r>
                  <a:rPr lang="en-TR">
                    <a:noFill/>
                  </a:rPr>
                  <a:t> </a:t>
                </a:r>
              </a:p>
            </p:txBody>
          </p:sp>
        </mc:Fallback>
      </mc:AlternateContent>
    </p:spTree>
    <p:extLst>
      <p:ext uri="{BB962C8B-B14F-4D97-AF65-F5344CB8AC3E}">
        <p14:creationId xmlns:p14="http://schemas.microsoft.com/office/powerpoint/2010/main" val="2792993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200" y="1825625"/>
            <a:ext cx="10515600" cy="4351338"/>
          </a:xfrm>
        </p:spPr>
        <p:txBody>
          <a:bodyPr>
            <a:noAutofit/>
          </a:bodyPr>
          <a:lstStyle/>
          <a:p>
            <a:pPr algn="just">
              <a:lnSpc>
                <a:spcPct val="160000"/>
              </a:lnSpc>
            </a:pPr>
            <a:r>
              <a:rPr lang="tr-TR" sz="1600" dirty="0"/>
              <a:t>Programlama dillerinde de alanlar tanımlanır.</a:t>
            </a:r>
          </a:p>
          <a:p>
            <a:pPr algn="just">
              <a:lnSpc>
                <a:spcPct val="160000"/>
              </a:lnSpc>
            </a:pPr>
            <a:r>
              <a:rPr lang="tr-TR" sz="1600" dirty="0"/>
              <a:t>Fonksiyonların etki alanı ve kod alanı genellikle programlama dillerinde belirtilir. </a:t>
            </a:r>
          </a:p>
          <a:p>
            <a:pPr algn="just">
              <a:lnSpc>
                <a:spcPct val="160000"/>
              </a:lnSpc>
            </a:pPr>
            <a:r>
              <a:rPr lang="tr-TR" sz="1600" dirty="0"/>
              <a:t>Örneğin, Java: </a:t>
            </a:r>
            <a:r>
              <a:rPr lang="tr-TR" sz="1600" dirty="0" err="1"/>
              <a:t>int</a:t>
            </a:r>
            <a:r>
              <a:rPr lang="tr-TR" sz="1600" dirty="0"/>
              <a:t> </a:t>
            </a:r>
            <a:r>
              <a:rPr lang="tr-TR" sz="1600" dirty="0" err="1"/>
              <a:t>floor</a:t>
            </a:r>
            <a:r>
              <a:rPr lang="tr-TR" sz="1600" dirty="0"/>
              <a:t>(</a:t>
            </a:r>
            <a:r>
              <a:rPr lang="tr-TR" sz="1600" dirty="0" err="1"/>
              <a:t>float</a:t>
            </a:r>
            <a:r>
              <a:rPr lang="tr-TR" sz="1600" dirty="0"/>
              <a:t> </a:t>
            </a:r>
            <a:r>
              <a:rPr lang="tr-TR" sz="1600" dirty="0" err="1"/>
              <a:t>real</a:t>
            </a:r>
            <a:r>
              <a:rPr lang="tr-TR" sz="1600" dirty="0"/>
              <a:t>){…} ve C++: </a:t>
            </a:r>
            <a:r>
              <a:rPr lang="tr-TR" sz="1600" dirty="0" err="1"/>
              <a:t>int</a:t>
            </a:r>
            <a:r>
              <a:rPr lang="tr-TR" sz="1600" dirty="0"/>
              <a:t> </a:t>
            </a:r>
            <a:r>
              <a:rPr lang="tr-TR" sz="1600" dirty="0" err="1"/>
              <a:t>function</a:t>
            </a:r>
            <a:r>
              <a:rPr lang="tr-TR" sz="1600" dirty="0"/>
              <a:t>(</a:t>
            </a:r>
            <a:r>
              <a:rPr lang="tr-TR" sz="1600" dirty="0" err="1"/>
              <a:t>float</a:t>
            </a:r>
            <a:r>
              <a:rPr lang="tr-TR" sz="1600" dirty="0"/>
              <a:t> x){…} ikisi de bize, </a:t>
            </a:r>
            <a:r>
              <a:rPr lang="tr-TR" sz="1600" dirty="0" err="1"/>
              <a:t>floor</a:t>
            </a:r>
            <a:r>
              <a:rPr lang="tr-TR" sz="1600" dirty="0"/>
              <a:t> fonksiyonunun tanım kümesinin gerçek sayılar kümesi olduğunu söyler (kayan nokta sayıları) ve kod alanı tamsayılar kümesidir.</a:t>
            </a:r>
          </a:p>
          <a:p>
            <a:pPr algn="just">
              <a:lnSpc>
                <a:spcPct val="160000"/>
              </a:lnSpc>
            </a:pPr>
            <a:r>
              <a:rPr lang="tr-TR" sz="1600" dirty="0"/>
              <a:t>Bir işleve, kod alanı gerçek sayılar kümesiyse </a:t>
            </a:r>
            <a:r>
              <a:rPr lang="tr-TR" sz="1600" b="1" dirty="0"/>
              <a:t>gerçek değerli </a:t>
            </a:r>
            <a:r>
              <a:rPr lang="tr-TR" sz="1600" dirty="0"/>
              <a:t>ve kod alanı tamsayılar kümesiyse </a:t>
            </a:r>
            <a:r>
              <a:rPr lang="tr-TR" sz="1600" b="1" dirty="0"/>
              <a:t>tamsayı değerli </a:t>
            </a:r>
            <a:r>
              <a:rPr lang="tr-TR" sz="1600" dirty="0"/>
              <a:t>denir. Aynı etki alanına sahip iki gerçek değerli fonksiyon veya iki tamsayı değerli fonksiyon, çarpılabileceği gibi toplanabilir.</a:t>
            </a:r>
          </a:p>
          <a:p>
            <a:pPr algn="just">
              <a:lnSpc>
                <a:spcPct val="160000"/>
              </a:lnSpc>
            </a:pPr>
            <a:r>
              <a:rPr lang="tr-TR" sz="1600" dirty="0"/>
              <a:t>f1 ve f2, A'dan R'ye fonksiyonlar olsun. O halde f1 + f2 ve f1xf2 aynı zamanda A'dan R'ye tüm x ∈ A için tanımlanan fonksiyonlardır. </a:t>
            </a:r>
          </a:p>
          <a:p>
            <a:pPr lvl="1" algn="just">
              <a:lnSpc>
                <a:spcPct val="160000"/>
              </a:lnSpc>
            </a:pPr>
            <a:r>
              <a:rPr lang="tr-TR" sz="1400" dirty="0"/>
              <a:t>(f1 + f2)(x) = f1(x) + f2(x), </a:t>
            </a:r>
          </a:p>
          <a:p>
            <a:pPr lvl="1" algn="just">
              <a:lnSpc>
                <a:spcPct val="160000"/>
              </a:lnSpc>
            </a:pPr>
            <a:r>
              <a:rPr lang="tr-TR" sz="1400" dirty="0"/>
              <a:t>(f1f2)(x) = f1(x)f2(x).</a:t>
            </a:r>
          </a:p>
        </p:txBody>
      </p:sp>
    </p:spTree>
    <p:extLst>
      <p:ext uri="{BB962C8B-B14F-4D97-AF65-F5344CB8AC3E}">
        <p14:creationId xmlns:p14="http://schemas.microsoft.com/office/powerpoint/2010/main" val="220206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Fonksiyonlar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200" y="1825625"/>
                <a:ext cx="10515600" cy="4351338"/>
              </a:xfrm>
            </p:spPr>
            <p:txBody>
              <a:bodyPr>
                <a:noAutofit/>
              </a:bodyPr>
              <a:lstStyle/>
              <a:p>
                <a:pPr algn="just">
                  <a:lnSpc>
                    <a:spcPct val="160000"/>
                  </a:lnSpc>
                </a:pPr>
                <a:r>
                  <a:rPr lang="tr-TR" sz="1600" dirty="0"/>
                  <a:t>f, A'dan B'ye bir fonksiyon olsun ve S, A'nın bir alt kümesi olsun. f fonksiyonu altındaki S'nin görüntüsü, S'nin elemanlarının görüntülerinden oluşan B'nin alt kümesidir. S'nin görüntüsünü f(S) ile gösteririz.</a:t>
                </a:r>
              </a:p>
              <a:p>
                <a:pPr lvl="1" algn="just">
                  <a:lnSpc>
                    <a:spcPct val="160000"/>
                  </a:lnSpc>
                </a:pPr>
                <a14:m>
                  <m:oMath xmlns:m="http://schemas.openxmlformats.org/officeDocument/2006/math">
                    <m:r>
                      <a:rPr lang="tr-TR" sz="1200" smtClean="0">
                        <a:latin typeface="Cambria Math" panose="02040503050406030204" pitchFamily="18" charset="0"/>
                      </a:rPr>
                      <m:t>𝑓</m:t>
                    </m:r>
                    <m:d>
                      <m:dPr>
                        <m:ctrlPr>
                          <a:rPr lang="tr-TR" sz="1200" smtClean="0">
                            <a:latin typeface="Cambria Math" panose="02040503050406030204" pitchFamily="18" charset="0"/>
                          </a:rPr>
                        </m:ctrlPr>
                      </m:dPr>
                      <m:e>
                        <m:r>
                          <a:rPr lang="tr-TR" sz="1200" smtClean="0">
                            <a:latin typeface="Cambria Math" panose="02040503050406030204" pitchFamily="18" charset="0"/>
                          </a:rPr>
                          <m:t>𝑆</m:t>
                        </m:r>
                      </m:e>
                    </m:d>
                    <m:r>
                      <a:rPr lang="tr-TR" sz="1200" smtClean="0">
                        <a:latin typeface="Cambria Math" panose="02040503050406030204" pitchFamily="18" charset="0"/>
                      </a:rPr>
                      <m:t>={</m:t>
                    </m:r>
                    <m:r>
                      <a:rPr lang="tr-TR" sz="1200" smtClean="0">
                        <a:latin typeface="Cambria Math" panose="02040503050406030204" pitchFamily="18" charset="0"/>
                      </a:rPr>
                      <m:t>𝑡</m:t>
                    </m:r>
                    <m:r>
                      <a:rPr lang="tr-TR" sz="1200" smtClean="0">
                        <a:latin typeface="Cambria Math" panose="02040503050406030204" pitchFamily="18" charset="0"/>
                      </a:rPr>
                      <m:t>|∃</m:t>
                    </m:r>
                    <m:r>
                      <a:rPr lang="tr-TR" sz="1200" smtClean="0">
                        <a:latin typeface="Cambria Math" panose="02040503050406030204" pitchFamily="18" charset="0"/>
                        <a:ea typeface="Cambria Math" panose="02040503050406030204" pitchFamily="18" charset="0"/>
                      </a:rPr>
                      <m:t>𝑠</m:t>
                    </m:r>
                    <m:r>
                      <a:rPr lang="tr-TR" sz="1200" smtClean="0">
                        <a:latin typeface="Cambria Math" panose="02040503050406030204" pitchFamily="18" charset="0"/>
                        <a:ea typeface="Cambria Math" panose="02040503050406030204" pitchFamily="18" charset="0"/>
                      </a:rPr>
                      <m:t>∈</m:t>
                    </m:r>
                    <m:r>
                      <a:rPr lang="tr-TR" sz="1200" smtClean="0">
                        <a:latin typeface="Cambria Math" panose="02040503050406030204" pitchFamily="18" charset="0"/>
                        <a:ea typeface="Cambria Math" panose="02040503050406030204" pitchFamily="18" charset="0"/>
                      </a:rPr>
                      <m:t>𝑆</m:t>
                    </m:r>
                    <m:r>
                      <a:rPr lang="tr-TR" sz="1200" smtClean="0">
                        <a:latin typeface="Cambria Math" panose="02040503050406030204" pitchFamily="18" charset="0"/>
                        <a:ea typeface="Cambria Math" panose="02040503050406030204" pitchFamily="18" charset="0"/>
                      </a:rPr>
                      <m:t>(</m:t>
                    </m:r>
                    <m:r>
                      <a:rPr lang="tr-TR" sz="1200" smtClean="0">
                        <a:latin typeface="Cambria Math" panose="02040503050406030204" pitchFamily="18" charset="0"/>
                        <a:ea typeface="Cambria Math" panose="02040503050406030204" pitchFamily="18" charset="0"/>
                      </a:rPr>
                      <m:t>𝑡</m:t>
                    </m:r>
                    <m:r>
                      <a:rPr lang="tr-TR" sz="1200" smtClean="0">
                        <a:latin typeface="Cambria Math" panose="02040503050406030204" pitchFamily="18" charset="0"/>
                        <a:ea typeface="Cambria Math" panose="02040503050406030204" pitchFamily="18" charset="0"/>
                      </a:rPr>
                      <m:t>=</m:t>
                    </m:r>
                    <m:r>
                      <a:rPr lang="tr-TR" sz="1200" smtClean="0">
                        <a:latin typeface="Cambria Math" panose="02040503050406030204" pitchFamily="18" charset="0"/>
                        <a:ea typeface="Cambria Math" panose="02040503050406030204" pitchFamily="18" charset="0"/>
                      </a:rPr>
                      <m:t>𝑓</m:t>
                    </m:r>
                    <m:r>
                      <a:rPr lang="tr-TR" sz="1200" smtClean="0">
                        <a:latin typeface="Cambria Math" panose="02040503050406030204" pitchFamily="18" charset="0"/>
                        <a:ea typeface="Cambria Math" panose="02040503050406030204" pitchFamily="18" charset="0"/>
                      </a:rPr>
                      <m:t>(</m:t>
                    </m:r>
                    <m:r>
                      <a:rPr lang="tr-TR" sz="1200" smtClean="0">
                        <a:latin typeface="Cambria Math" panose="02040503050406030204" pitchFamily="18" charset="0"/>
                        <a:ea typeface="Cambria Math" panose="02040503050406030204" pitchFamily="18" charset="0"/>
                      </a:rPr>
                      <m:t>𝑠</m:t>
                    </m:r>
                    <m:r>
                      <a:rPr lang="tr-TR" sz="1200" smtClean="0">
                        <a:latin typeface="Cambria Math" panose="02040503050406030204" pitchFamily="18" charset="0"/>
                        <a:ea typeface="Cambria Math" panose="02040503050406030204" pitchFamily="18" charset="0"/>
                      </a:rPr>
                      <m:t>))}</m:t>
                    </m:r>
                  </m:oMath>
                </a14:m>
                <a:endParaRPr lang="tr-TR" sz="1200" dirty="0"/>
              </a:p>
              <a:p>
                <a:pPr lvl="1" algn="just">
                  <a:lnSpc>
                    <a:spcPct val="160000"/>
                  </a:lnSpc>
                </a:pPr>
                <a:r>
                  <a:rPr lang="tr-TR" sz="1200" dirty="0"/>
                  <a:t>Ayrıca </a:t>
                </a:r>
                <a14:m>
                  <m:oMath xmlns:m="http://schemas.openxmlformats.org/officeDocument/2006/math">
                    <m:r>
                      <a:rPr lang="tr-TR" sz="1200" smtClean="0">
                        <a:latin typeface="Cambria Math" panose="02040503050406030204" pitchFamily="18" charset="0"/>
                      </a:rPr>
                      <m:t>{</m:t>
                    </m:r>
                    <m:r>
                      <a:rPr lang="tr-TR" sz="1200" smtClean="0">
                        <a:latin typeface="Cambria Math" panose="02040503050406030204" pitchFamily="18" charset="0"/>
                      </a:rPr>
                      <m:t>𝑓</m:t>
                    </m:r>
                    <m:r>
                      <a:rPr lang="tr-TR" sz="1200" smtClean="0">
                        <a:latin typeface="Cambria Math" panose="02040503050406030204" pitchFamily="18" charset="0"/>
                      </a:rPr>
                      <m:t>(</m:t>
                    </m:r>
                    <m:r>
                      <a:rPr lang="tr-TR" sz="1200" smtClean="0">
                        <a:latin typeface="Cambria Math" panose="02040503050406030204" pitchFamily="18" charset="0"/>
                      </a:rPr>
                      <m:t>𝑠</m:t>
                    </m:r>
                    <m:r>
                      <a:rPr lang="tr-TR" sz="1200" smtClean="0">
                        <a:latin typeface="Cambria Math" panose="02040503050406030204" pitchFamily="18" charset="0"/>
                      </a:rPr>
                      <m:t>)|</m:t>
                    </m:r>
                    <m:r>
                      <a:rPr lang="tr-TR" sz="1200" smtClean="0">
                        <a:latin typeface="Cambria Math" panose="02040503050406030204" pitchFamily="18" charset="0"/>
                      </a:rPr>
                      <m:t>𝑠</m:t>
                    </m:r>
                    <m:r>
                      <a:rPr lang="tr-TR" sz="1200" smtClean="0">
                        <a:latin typeface="Cambria Math" panose="02040503050406030204" pitchFamily="18" charset="0"/>
                        <a:ea typeface="Cambria Math" panose="02040503050406030204" pitchFamily="18" charset="0"/>
                      </a:rPr>
                      <m:t>∈</m:t>
                    </m:r>
                    <m:r>
                      <a:rPr lang="tr-TR" sz="1200" smtClean="0">
                        <a:latin typeface="Cambria Math" panose="02040503050406030204" pitchFamily="18" charset="0"/>
                        <a:ea typeface="Cambria Math" panose="02040503050406030204" pitchFamily="18" charset="0"/>
                      </a:rPr>
                      <m:t>𝑆</m:t>
                    </m:r>
                    <m:r>
                      <a:rPr lang="tr-TR" sz="1200" smtClean="0">
                        <a:latin typeface="Cambria Math" panose="02040503050406030204" pitchFamily="18" charset="0"/>
                      </a:rPr>
                      <m:t>}</m:t>
                    </m:r>
                  </m:oMath>
                </a14:m>
                <a:r>
                  <a:rPr lang="tr-TR" sz="1200" dirty="0"/>
                  <a:t> bu seti belirtmek için kullanılan bir kısaltmadır.</a:t>
                </a:r>
              </a:p>
              <a:p>
                <a:pPr algn="just">
                  <a:lnSpc>
                    <a:spcPct val="160000"/>
                  </a:lnSpc>
                </a:pPr>
                <a:endParaRPr lang="tr-TR" sz="1400" dirty="0"/>
              </a:p>
              <a:p>
                <a:pPr algn="just">
                  <a:lnSpc>
                    <a:spcPct val="160000"/>
                  </a:lnSpc>
                </a:pPr>
                <a:r>
                  <a:rPr lang="tr-TR" sz="1400" dirty="0"/>
                  <a:t>A = {</a:t>
                </a:r>
                <a:r>
                  <a:rPr lang="tr-TR" sz="1400" dirty="0" err="1"/>
                  <a:t>a,b,c,d,e</a:t>
                </a:r>
                <a:r>
                  <a:rPr lang="tr-TR" sz="1400" dirty="0"/>
                  <a:t>} ve B = {1,2,3,4} iki küme ve f(a) = 2, f(b) = 1, f(c) = 4, f(d) = 1 ve f(e) = 1 olsun. </a:t>
                </a:r>
              </a:p>
              <a:p>
                <a:pPr marL="0" indent="0" algn="just">
                  <a:lnSpc>
                    <a:spcPct val="160000"/>
                  </a:lnSpc>
                  <a:buNone/>
                </a:pPr>
                <a:r>
                  <a:rPr lang="tr-TR" sz="1400" dirty="0"/>
                  <a:t>S = {</a:t>
                </a:r>
                <a:r>
                  <a:rPr lang="tr-TR" sz="1400" dirty="0" err="1"/>
                  <a:t>b,c,d</a:t>
                </a:r>
                <a:r>
                  <a:rPr lang="tr-TR" sz="1400" dirty="0"/>
                  <a:t>} alt kümesinin görüntüsü f(S) = {1,4} kümesidir.</a:t>
                </a:r>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362" r="-241"/>
                </a:stretch>
              </a:blipFill>
            </p:spPr>
            <p:txBody>
              <a:bodyPr/>
              <a:lstStyle/>
              <a:p>
                <a:r>
                  <a:rPr lang="en-TR">
                    <a:noFill/>
                  </a:rPr>
                  <a:t> </a:t>
                </a:r>
              </a:p>
            </p:txBody>
          </p:sp>
        </mc:Fallback>
      </mc:AlternateContent>
    </p:spTree>
    <p:extLst>
      <p:ext uri="{BB962C8B-B14F-4D97-AF65-F5344CB8AC3E}">
        <p14:creationId xmlns:p14="http://schemas.microsoft.com/office/powerpoint/2010/main" val="384960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Bire-Bir ve Örten Fonksiyonlar</a:t>
            </a:r>
            <a:endParaRPr lang="en-TR" dirty="0">
              <a:solidFill>
                <a:srgbClr val="00B0F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200" y="1825625"/>
                <a:ext cx="8483600" cy="4351338"/>
              </a:xfrm>
            </p:spPr>
            <p:txBody>
              <a:bodyPr>
                <a:noAutofit/>
              </a:bodyPr>
              <a:lstStyle/>
              <a:p>
                <a:pPr algn="just">
                  <a:lnSpc>
                    <a:spcPct val="160000"/>
                  </a:lnSpc>
                </a:pPr>
                <a:r>
                  <a:rPr lang="tr-TR" sz="1400" dirty="0"/>
                  <a:t>Bazı işlevler hiçbir zaman iki farklı etki alanı öğesine aynı değeri atamaz. Bu işlevlerin bire bir olduğu söylenir.</a:t>
                </a:r>
              </a:p>
              <a:p>
                <a:pPr algn="just">
                  <a:lnSpc>
                    <a:spcPct val="160000"/>
                  </a:lnSpc>
                </a:pPr>
                <a:r>
                  <a:rPr lang="tr-TR" sz="1400" dirty="0"/>
                  <a:t>Eğer ve sadece f (a) = f (b), f'nin etki alanındaki tüm a ve b için a = b olduğunu ima ederse bir f fonksiyonunun bire bir olduğu söylenir. Bir fonksiyon bire bir ise, içine olduğu söylenir.</a:t>
                </a:r>
              </a:p>
              <a:p>
                <a:pPr algn="just">
                  <a:lnSpc>
                    <a:spcPct val="160000"/>
                  </a:lnSpc>
                </a:pPr>
                <a:endParaRPr lang="tr-TR" sz="1400" dirty="0"/>
              </a:p>
              <a:p>
                <a:pPr algn="just">
                  <a:lnSpc>
                    <a:spcPct val="160000"/>
                  </a:lnSpc>
                </a:pPr>
                <a:r>
                  <a:rPr lang="tr-TR" sz="1400" dirty="0"/>
                  <a:t>f {</a:t>
                </a:r>
                <a:r>
                  <a:rPr lang="tr-TR" sz="1400" dirty="0" err="1"/>
                  <a:t>a,b,c,d</a:t>
                </a:r>
                <a:r>
                  <a:rPr lang="tr-TR" sz="1400" dirty="0"/>
                  <a:t>} kümesinden {1,2,3,4,5} kümesine bir fonksiyon olmak üzere f(a) = 4, f(b) = 5, f(c) = 1 ve f(d) = 3 olmak üzere f fonksiyonu bire-bir midir?</a:t>
                </a:r>
              </a:p>
              <a:p>
                <a:pPr marL="0" indent="0" algn="just">
                  <a:lnSpc>
                    <a:spcPct val="160000"/>
                  </a:lnSpc>
                  <a:buNone/>
                </a:pPr>
                <a:r>
                  <a:rPr lang="tr-TR" sz="1400" dirty="0"/>
                  <a:t>	- f fonksiyonu bire birdir, çünkü f kendi alanının dört elemanına da farklı değerler alır. </a:t>
                </a:r>
              </a:p>
              <a:p>
                <a:pPr algn="just">
                  <a:lnSpc>
                    <a:spcPct val="160000"/>
                  </a:lnSpc>
                </a:pPr>
                <a:r>
                  <a:rPr lang="tr-TR" sz="1400" b="0" dirty="0"/>
                  <a:t>Tamsayılar kümesinden tamsayılar kümesine tanımlı </a:t>
                </a:r>
                <a14:m>
                  <m:oMath xmlns:m="http://schemas.openxmlformats.org/officeDocument/2006/math">
                    <m:r>
                      <a:rPr lang="tr-TR" sz="1400" smtClean="0">
                        <a:latin typeface="Cambria Math" panose="02040503050406030204" pitchFamily="18" charset="0"/>
                      </a:rPr>
                      <m:t>𝑓</m:t>
                    </m:r>
                    <m:d>
                      <m:dPr>
                        <m:ctrlPr>
                          <a:rPr lang="tr-TR" sz="1400" smtClean="0">
                            <a:latin typeface="Cambria Math" panose="02040503050406030204" pitchFamily="18" charset="0"/>
                          </a:rPr>
                        </m:ctrlPr>
                      </m:dPr>
                      <m:e>
                        <m:r>
                          <a:rPr lang="tr-TR" sz="1400" smtClean="0">
                            <a:latin typeface="Cambria Math" panose="02040503050406030204" pitchFamily="18" charset="0"/>
                          </a:rPr>
                          <m:t>𝑥</m:t>
                        </m:r>
                      </m:e>
                    </m:d>
                    <m:r>
                      <a:rPr lang="tr-TR" sz="1400" smtClean="0">
                        <a:latin typeface="Cambria Math" panose="02040503050406030204" pitchFamily="18" charset="0"/>
                      </a:rPr>
                      <m:t>=</m:t>
                    </m:r>
                    <m:sSup>
                      <m:sSupPr>
                        <m:ctrlPr>
                          <a:rPr lang="tr-TR" sz="1400" smtClean="0">
                            <a:latin typeface="Cambria Math" panose="02040503050406030204" pitchFamily="18" charset="0"/>
                          </a:rPr>
                        </m:ctrlPr>
                      </m:sSupPr>
                      <m:e>
                        <m:r>
                          <a:rPr lang="tr-TR" sz="1400" smtClean="0">
                            <a:latin typeface="Cambria Math" panose="02040503050406030204" pitchFamily="18" charset="0"/>
                          </a:rPr>
                          <m:t>𝑥</m:t>
                        </m:r>
                      </m:e>
                      <m:sup>
                        <m:r>
                          <a:rPr lang="tr-TR" sz="1400" smtClean="0">
                            <a:latin typeface="Cambria Math" panose="02040503050406030204" pitchFamily="18" charset="0"/>
                          </a:rPr>
                          <m:t>2</m:t>
                        </m:r>
                      </m:sup>
                    </m:sSup>
                  </m:oMath>
                </a14:m>
                <a:r>
                  <a:rPr lang="tr-TR" sz="1400" dirty="0"/>
                  <a:t> fonksiyonu bire-bir midir?</a:t>
                </a:r>
              </a:p>
              <a:p>
                <a:pPr marL="457200" lvl="1" indent="0" algn="just">
                  <a:lnSpc>
                    <a:spcPct val="160000"/>
                  </a:lnSpc>
                  <a:buNone/>
                </a:pPr>
                <a:r>
                  <a:rPr lang="tr-TR" sz="1400" dirty="0"/>
                  <a:t>	- f bire-bir değildir </a:t>
                </a:r>
                <a:r>
                  <a:rPr lang="tr-TR" sz="1400" dirty="0" err="1"/>
                  <a:t>öünkü</a:t>
                </a:r>
                <a:r>
                  <a:rPr lang="tr-TR" sz="1400" dirty="0"/>
                  <a:t> f(1)=f(-1)=1 fakat </a:t>
                </a:r>
                <a14:m>
                  <m:oMath xmlns:m="http://schemas.openxmlformats.org/officeDocument/2006/math">
                    <m:r>
                      <a:rPr lang="tr-TR" sz="1400" smtClean="0">
                        <a:latin typeface="Cambria Math" panose="02040503050406030204" pitchFamily="18" charset="0"/>
                      </a:rPr>
                      <m:t>1</m:t>
                    </m:r>
                    <m:r>
                      <a:rPr lang="tr-TR" sz="1400" smtClean="0">
                        <a:latin typeface="Cambria Math" panose="02040503050406030204" pitchFamily="18" charset="0"/>
                        <a:ea typeface="Cambria Math" panose="02040503050406030204" pitchFamily="18" charset="0"/>
                      </a:rPr>
                      <m:t>≠−1</m:t>
                    </m:r>
                  </m:oMath>
                </a14:m>
                <a:endParaRPr lang="tr-TR" sz="1400" dirty="0"/>
              </a:p>
            </p:txBody>
          </p:sp>
        </mc:Choice>
        <mc:Fallback>
          <p:sp>
            <p:nvSpPr>
              <p:cNvPr id="3" name="Content Placeholder 2">
                <a:extLst>
                  <a:ext uri="{FF2B5EF4-FFF2-40B4-BE49-F238E27FC236}">
                    <a16:creationId xmlns:a16="http://schemas.microsoft.com/office/drawing/2014/main" id="{69C22EC7-736F-CE4C-918B-8FFD6B00CAC3}"/>
                  </a:ext>
                </a:extLst>
              </p:cNvPr>
              <p:cNvSpPr>
                <a:spLocks noGrp="1" noRot="1" noChangeAspect="1" noMove="1" noResize="1" noEditPoints="1" noAdjustHandles="1" noChangeArrowheads="1" noChangeShapeType="1" noTextEdit="1"/>
              </p:cNvSpPr>
              <p:nvPr>
                <p:ph idx="1"/>
              </p:nvPr>
            </p:nvSpPr>
            <p:spPr>
              <a:xfrm>
                <a:off x="838200" y="1825625"/>
                <a:ext cx="8483600" cy="4351338"/>
              </a:xfrm>
              <a:blipFill>
                <a:blip r:embed="rId2"/>
                <a:stretch>
                  <a:fillRect l="-299" r="-299"/>
                </a:stretch>
              </a:blipFill>
            </p:spPr>
            <p:txBody>
              <a:bodyPr/>
              <a:lstStyle/>
              <a:p>
                <a:r>
                  <a:rPr lang="en-TR">
                    <a:noFill/>
                  </a:rPr>
                  <a:t> </a:t>
                </a:r>
              </a:p>
            </p:txBody>
          </p:sp>
        </mc:Fallback>
      </mc:AlternateContent>
      <p:pic>
        <p:nvPicPr>
          <p:cNvPr id="5" name="Picture 4">
            <a:extLst>
              <a:ext uri="{FF2B5EF4-FFF2-40B4-BE49-F238E27FC236}">
                <a16:creationId xmlns:a16="http://schemas.microsoft.com/office/drawing/2014/main" id="{6521E676-3C27-FC47-9971-C9BF07544EAE}"/>
              </a:ext>
            </a:extLst>
          </p:cNvPr>
          <p:cNvPicPr>
            <a:picLocks noChangeAspect="1"/>
          </p:cNvPicPr>
          <p:nvPr/>
        </p:nvPicPr>
        <p:blipFill>
          <a:blip r:embed="rId3"/>
          <a:stretch>
            <a:fillRect/>
          </a:stretch>
        </p:blipFill>
        <p:spPr>
          <a:xfrm>
            <a:off x="9503833" y="4001294"/>
            <a:ext cx="1790700" cy="1333500"/>
          </a:xfrm>
          <a:prstGeom prst="rect">
            <a:avLst/>
          </a:prstGeom>
        </p:spPr>
      </p:pic>
    </p:spTree>
    <p:extLst>
      <p:ext uri="{BB962C8B-B14F-4D97-AF65-F5344CB8AC3E}">
        <p14:creationId xmlns:p14="http://schemas.microsoft.com/office/powerpoint/2010/main" val="172833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AFAE-0C14-2E47-B83E-6E2AF9583A6D}"/>
              </a:ext>
            </a:extLst>
          </p:cNvPr>
          <p:cNvSpPr>
            <a:spLocks noGrp="1"/>
          </p:cNvSpPr>
          <p:nvPr>
            <p:ph type="title"/>
          </p:nvPr>
        </p:nvSpPr>
        <p:spPr/>
        <p:txBody>
          <a:bodyPr/>
          <a:lstStyle/>
          <a:p>
            <a:r>
              <a:rPr lang="tr-TR" dirty="0">
                <a:solidFill>
                  <a:srgbClr val="00B0F0"/>
                </a:solidFill>
              </a:rPr>
              <a:t>Bire Bir ve Örten Fonksiyonlar</a:t>
            </a:r>
            <a:endParaRPr lang="en-TR" dirty="0">
              <a:solidFill>
                <a:srgbClr val="00B0F0"/>
              </a:solidFill>
            </a:endParaRPr>
          </a:p>
        </p:txBody>
      </p:sp>
      <p:sp>
        <p:nvSpPr>
          <p:cNvPr id="3" name="Content Placeholder 2">
            <a:extLst>
              <a:ext uri="{FF2B5EF4-FFF2-40B4-BE49-F238E27FC236}">
                <a16:creationId xmlns:a16="http://schemas.microsoft.com/office/drawing/2014/main" id="{69C22EC7-736F-CE4C-918B-8FFD6B00CAC3}"/>
              </a:ext>
            </a:extLst>
          </p:cNvPr>
          <p:cNvSpPr>
            <a:spLocks noGrp="1"/>
          </p:cNvSpPr>
          <p:nvPr>
            <p:ph idx="1"/>
          </p:nvPr>
        </p:nvSpPr>
        <p:spPr>
          <a:xfrm>
            <a:off x="838199" y="1825625"/>
            <a:ext cx="10515599" cy="4351338"/>
          </a:xfrm>
        </p:spPr>
        <p:txBody>
          <a:bodyPr>
            <a:noAutofit/>
          </a:bodyPr>
          <a:lstStyle/>
          <a:p>
            <a:pPr algn="just">
              <a:lnSpc>
                <a:spcPct val="160000"/>
              </a:lnSpc>
            </a:pPr>
            <a:r>
              <a:rPr lang="tr-TR" sz="1400" dirty="0"/>
              <a:t>Tanım ve değer kümeleri gerçek sayılar kümesinin alt kümeleri olan bir f fonksiyonuna f (x) ≤ f (y) ise </a:t>
            </a:r>
            <a:r>
              <a:rPr lang="tr-TR" sz="1400" b="1" dirty="0"/>
              <a:t>artan</a:t>
            </a:r>
            <a:r>
              <a:rPr lang="tr-TR" sz="1400" dirty="0"/>
              <a:t> ve f (x) &lt; f (y) ise </a:t>
            </a:r>
            <a:r>
              <a:rPr lang="tr-TR" sz="1400" b="1" dirty="0"/>
              <a:t>kesin olarak artan</a:t>
            </a:r>
            <a:r>
              <a:rPr lang="tr-TR" sz="1400" dirty="0"/>
              <a:t>, x ve y f alanında ve x &lt; y olmak üzere. Benzer şekilde, f (x) ≥ f (y) ise </a:t>
            </a:r>
            <a:r>
              <a:rPr lang="tr-TR" sz="1400" b="1" dirty="0"/>
              <a:t>azalan</a:t>
            </a:r>
            <a:r>
              <a:rPr lang="tr-TR" sz="1400" dirty="0"/>
              <a:t> ve f(x) &gt; f(y) ise </a:t>
            </a:r>
            <a:r>
              <a:rPr lang="tr-TR" sz="1400" b="1" dirty="0"/>
              <a:t>kesin olarak azalan </a:t>
            </a:r>
            <a:r>
              <a:rPr lang="tr-TR" sz="1400" dirty="0"/>
              <a:t>olarak adlandırılır, her x &lt; y ve x ve y f'nin alanında olduğunda. (Bu tanımdaki kesinlikle kelimesi katı bir eşitsizliği belirtir.)</a:t>
            </a:r>
          </a:p>
          <a:p>
            <a:pPr algn="just">
              <a:lnSpc>
                <a:spcPct val="160000"/>
              </a:lnSpc>
            </a:pPr>
            <a:endParaRPr lang="tr-TR" sz="1400" dirty="0"/>
          </a:p>
          <a:p>
            <a:pPr algn="just">
              <a:lnSpc>
                <a:spcPct val="160000"/>
              </a:lnSpc>
            </a:pPr>
            <a:r>
              <a:rPr lang="tr-TR" sz="1400" dirty="0"/>
              <a:t>A'dan B'ye bir f fonksiyonu, eğer ve sadece her </a:t>
            </a:r>
            <a:r>
              <a:rPr lang="tr-TR" sz="1400" dirty="0" err="1"/>
              <a:t>b∈B</a:t>
            </a:r>
            <a:r>
              <a:rPr lang="tr-TR" sz="1400" dirty="0"/>
              <a:t> elemanı için f(a)=b olan bir </a:t>
            </a:r>
            <a:r>
              <a:rPr lang="tr-TR" sz="1400" dirty="0" err="1"/>
              <a:t>a∈A</a:t>
            </a:r>
            <a:r>
              <a:rPr lang="tr-TR" sz="1400" dirty="0"/>
              <a:t> elemanı varsa, </a:t>
            </a:r>
            <a:r>
              <a:rPr lang="tr-TR" sz="1400" b="1" dirty="0"/>
              <a:t>üzerine</a:t>
            </a:r>
            <a:r>
              <a:rPr lang="tr-TR" sz="1400" dirty="0"/>
              <a:t> veya  </a:t>
            </a:r>
            <a:r>
              <a:rPr lang="tr-TR" sz="1400" b="1" dirty="0"/>
              <a:t>örtük</a:t>
            </a:r>
            <a:r>
              <a:rPr lang="tr-TR" sz="1400" dirty="0"/>
              <a:t> olarak adlandırılır. Bir f fonksiyonu, üzerine ise, örtük (</a:t>
            </a:r>
            <a:r>
              <a:rPr lang="tr-TR" sz="1400" dirty="0" err="1"/>
              <a:t>surjective</a:t>
            </a:r>
            <a:r>
              <a:rPr lang="tr-TR" sz="1400" dirty="0"/>
              <a:t>) olarak adlandırılır.</a:t>
            </a:r>
          </a:p>
          <a:p>
            <a:pPr algn="just">
              <a:lnSpc>
                <a:spcPct val="160000"/>
              </a:lnSpc>
            </a:pPr>
            <a:endParaRPr lang="tr-TR" sz="1400" dirty="0"/>
          </a:p>
          <a:p>
            <a:pPr algn="just">
              <a:lnSpc>
                <a:spcPct val="160000"/>
              </a:lnSpc>
            </a:pPr>
            <a:r>
              <a:rPr lang="tr-TR" sz="1400" dirty="0"/>
              <a:t>f(a) = 3, f(b) = 2, f(c) = 1 ve f (d)=3 ile tanımlanan {</a:t>
            </a:r>
            <a:r>
              <a:rPr lang="tr-TR" sz="1400" dirty="0" err="1"/>
              <a:t>a,b,c,d</a:t>
            </a:r>
            <a:r>
              <a:rPr lang="tr-TR" sz="1400" dirty="0"/>
              <a:t>} ile {1,2,3} arasındaki fonksiyon f olsun. f bir örtük bir fonksiyonu mudur?</a:t>
            </a:r>
          </a:p>
          <a:p>
            <a:pPr algn="just">
              <a:lnSpc>
                <a:spcPct val="160000"/>
              </a:lnSpc>
            </a:pPr>
            <a:r>
              <a:rPr lang="tr-TR" sz="1400" dirty="0"/>
              <a:t>Değer kümesinin üç elemanı da tanım kümesindeki elemanların görüntüleri olduğundan, f'nin üzerinde olduğunu görüyoruz. Bu, Şekil 4'te gösterilmektedir.</a:t>
            </a:r>
          </a:p>
        </p:txBody>
      </p:sp>
    </p:spTree>
    <p:extLst>
      <p:ext uri="{BB962C8B-B14F-4D97-AF65-F5344CB8AC3E}">
        <p14:creationId xmlns:p14="http://schemas.microsoft.com/office/powerpoint/2010/main" val="1589789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6980</Words>
  <Application>Microsoft Macintosh PowerPoint</Application>
  <PresentationFormat>Widescreen</PresentationFormat>
  <Paragraphs>269</Paragraphs>
  <Slides>56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Cambria Math</vt:lpstr>
      <vt:lpstr>Palatino Linotype</vt:lpstr>
      <vt:lpstr>Office Theme</vt:lpstr>
      <vt:lpstr>Ayrık Yapılar</vt:lpstr>
      <vt:lpstr>Fonksiyonlar</vt:lpstr>
      <vt:lpstr>Fonksiyonlar</vt:lpstr>
      <vt:lpstr>Fonksiyonlar</vt:lpstr>
      <vt:lpstr>Fonksiyonlar</vt:lpstr>
      <vt:lpstr>Fonksiyonlar</vt:lpstr>
      <vt:lpstr>Fonksiyonlar</vt:lpstr>
      <vt:lpstr>Bire-Bir ve Örten Fonksiyonlar</vt:lpstr>
      <vt:lpstr>Bire Bir ve Örten Fonksiyonlar</vt:lpstr>
      <vt:lpstr>Bire Bir ve Örten Fonksiyonlar</vt:lpstr>
      <vt:lpstr>Bire Bir ve Örten Fonksiyonlar</vt:lpstr>
      <vt:lpstr>Ters Fonksiyon ve Fonksiyonların Bileşkeleri</vt:lpstr>
      <vt:lpstr>Ters Fonksiyon ve Fonksiyonların Bileşkeleri</vt:lpstr>
      <vt:lpstr>Ters Fonksiyon ve Fonksiyonların Bileşkeleri</vt:lpstr>
      <vt:lpstr>Ters Fonksiyon ve Fonksiyonların Bileşkeleri</vt:lpstr>
      <vt:lpstr>Ters Fonksiyon ve Fonksiyonların Bileşkeleri</vt:lpstr>
      <vt:lpstr>Ters Fonksiyon ve Fonksiyonların Bileşkeleri</vt:lpstr>
      <vt:lpstr>Fonksiyonların Grafiği</vt:lpstr>
      <vt:lpstr>Fonksiyonların Grafiği</vt:lpstr>
      <vt:lpstr>Fonksiyonların Grafiği</vt:lpstr>
      <vt:lpstr>Fonksiyonlarda Tavan ve Zemin</vt:lpstr>
      <vt:lpstr>Fonksiyonlarda Tavan ve Zemin</vt:lpstr>
      <vt:lpstr>Fonksiyonlarda Tavan ve Zemin</vt:lpstr>
      <vt:lpstr>Fonksiyonlarda Tavan ve Zemin</vt:lpstr>
      <vt:lpstr>Kısmi Fonksiyonlar</vt:lpstr>
      <vt:lpstr>Kısmi Fonksiyonlar</vt:lpstr>
      <vt:lpstr>Akış ve Toplamlar (Sayma ve Toplam)</vt:lpstr>
      <vt:lpstr>Geometrik İlerleme</vt:lpstr>
      <vt:lpstr>Aritmetik İlerleme</vt:lpstr>
      <vt:lpstr>Aritmetik İlerleme</vt:lpstr>
      <vt:lpstr>Özyinelemeli İlişkiler (Bağıntılar)</vt:lpstr>
      <vt:lpstr>Özyinelemeli İlişkiler (Bağıntılar)</vt:lpstr>
      <vt:lpstr>Özel Tamsayı Dizileri</vt:lpstr>
      <vt:lpstr>Özel Tamsayı Dizileri</vt:lpstr>
      <vt:lpstr>Toplamlar</vt:lpstr>
      <vt:lpstr>Toplamlar</vt:lpstr>
      <vt:lpstr>Kümelerin Kardinalitesi</vt:lpstr>
      <vt:lpstr>Kümelerin Kardinalitesi</vt:lpstr>
      <vt:lpstr>Sayılabilir Kümeler</vt:lpstr>
      <vt:lpstr>Sayılabilir Kümeler</vt:lpstr>
      <vt:lpstr>Sayılamaz Kümeler</vt:lpstr>
      <vt:lpstr>Sayılamaz Kümeler</vt:lpstr>
      <vt:lpstr>Sayılamaz Kümeler</vt:lpstr>
      <vt:lpstr>Sayılamaz Kümeler</vt:lpstr>
      <vt:lpstr>Sayılamaz Kümeler</vt:lpstr>
      <vt:lpstr>Sayılamaz Fonksiyonlar</vt:lpstr>
      <vt:lpstr>Süreklilik Hipotezi</vt:lpstr>
      <vt:lpstr>Matrisler</vt:lpstr>
      <vt:lpstr>Birim Matris</vt:lpstr>
      <vt:lpstr>Matris Transpozu</vt:lpstr>
      <vt:lpstr>Kare Matris</vt:lpstr>
      <vt:lpstr>Sıfır-bir Matrisler</vt:lpstr>
      <vt:lpstr>Sıfır-bir Matrisler</vt:lpstr>
      <vt:lpstr>Sıfır-bir Matrislerin Birleşimi ve Buluşması</vt:lpstr>
      <vt:lpstr>Sıfır-bir Matrislerin Boole Çarpımı</vt:lpstr>
      <vt:lpstr>Sıfır-bir Matrislerin Boole Çarpımı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Ayrık Yapılar</dc:title>
  <dc:creator>KENAN İNCE</dc:creator>
  <cp:lastModifiedBy>KENAN İNCE</cp:lastModifiedBy>
  <cp:revision>133</cp:revision>
  <dcterms:created xsi:type="dcterms:W3CDTF">2022-03-20T11:39:37Z</dcterms:created>
  <dcterms:modified xsi:type="dcterms:W3CDTF">2022-03-20T20:21:02Z</dcterms:modified>
</cp:coreProperties>
</file>